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4" name="Shape 9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幻灯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" name="标题文本"/>
          <p:cNvSpPr txBox="1"/>
          <p:nvPr>
            <p:ph type="title"/>
          </p:nvPr>
        </p:nvSpPr>
        <p:spPr>
          <a:xfrm>
            <a:off x="642910" y="980728"/>
            <a:ext cx="7858182" cy="121444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300"/>
              </a:spcBef>
              <a:defRPr b="1" sz="2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3" name="正文级别 1…"/>
          <p:cNvSpPr txBox="1"/>
          <p:nvPr>
            <p:ph type="body" sz="quarter" idx="1"/>
          </p:nvPr>
        </p:nvSpPr>
        <p:spPr>
          <a:xfrm>
            <a:off x="1214413" y="2643183"/>
            <a:ext cx="6929488" cy="93277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spcBef>
                <a:spcPts val="1300"/>
              </a:spcBef>
              <a:buSzTx/>
              <a:buFontTx/>
              <a:buNone/>
              <a:defRPr sz="1300"/>
            </a:lvl1pPr>
            <a:lvl2pPr marL="475766" indent="-132866" algn="ctr">
              <a:spcBef>
                <a:spcPts val="1300"/>
              </a:spcBef>
              <a:buFontTx/>
              <a:defRPr sz="1300"/>
            </a:lvl2pPr>
            <a:lvl3pPr marL="809625" indent="-123825" algn="ctr">
              <a:spcBef>
                <a:spcPts val="1300"/>
              </a:spcBef>
              <a:buFontTx/>
              <a:defRPr sz="1300"/>
            </a:lvl3pPr>
            <a:lvl4pPr marL="1177289" indent="-148589" algn="ctr">
              <a:spcBef>
                <a:spcPts val="1300"/>
              </a:spcBef>
              <a:buFontTx/>
              <a:defRPr sz="1300"/>
            </a:lvl4pPr>
            <a:lvl5pPr marL="1520189" indent="-148589" algn="ctr">
              <a:spcBef>
                <a:spcPts val="1300"/>
              </a:spcBef>
              <a:buFontTx/>
              <a:defRPr sz="13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矩形 3"/>
          <p:cNvSpPr/>
          <p:nvPr/>
        </p:nvSpPr>
        <p:spPr>
          <a:xfrm>
            <a:off x="0" y="-1"/>
            <a:ext cx="9144000" cy="2151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标题幻灯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" name="矩形 3"/>
          <p:cNvSpPr/>
          <p:nvPr/>
        </p:nvSpPr>
        <p:spPr>
          <a:xfrm>
            <a:off x="0" y="-1"/>
            <a:ext cx="9144000" cy="30073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23" name="圆角矩形 4"/>
          <p:cNvSpPr/>
          <p:nvPr/>
        </p:nvSpPr>
        <p:spPr>
          <a:xfrm>
            <a:off x="1859279" y="2176923"/>
            <a:ext cx="5052061" cy="1117601"/>
          </a:xfrm>
          <a:prstGeom prst="roundRect">
            <a:avLst>
              <a:gd name="adj" fmla="val 16667"/>
            </a:avLst>
          </a:prstGeom>
          <a:solidFill>
            <a:srgbClr val="B13234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24" name="标题文本"/>
          <p:cNvSpPr txBox="1"/>
          <p:nvPr>
            <p:ph type="title"/>
          </p:nvPr>
        </p:nvSpPr>
        <p:spPr>
          <a:xfrm>
            <a:off x="1927860" y="2229066"/>
            <a:ext cx="4922521" cy="101331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300"/>
              </a:spcBef>
              <a:defRPr b="1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标题文本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" name="正文级别 1…"/>
          <p:cNvSpPr txBox="1"/>
          <p:nvPr>
            <p:ph type="body" idx="1"/>
          </p:nvPr>
        </p:nvSpPr>
        <p:spPr>
          <a:xfrm>
            <a:off x="553262" y="914400"/>
            <a:ext cx="8151467" cy="520849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30000"/>
              </a:lnSpc>
              <a:spcBef>
                <a:spcPts val="400"/>
              </a:spcBef>
              <a:buFontTx/>
              <a:buChar char="➢"/>
              <a:defRPr sz="1600"/>
            </a:lvl1pPr>
            <a:lvl2pPr marL="575415" indent="-232515">
              <a:lnSpc>
                <a:spcPct val="130000"/>
              </a:lnSpc>
              <a:spcBef>
                <a:spcPts val="400"/>
              </a:spcBef>
              <a:buFontTx/>
              <a:buChar char="●"/>
              <a:defRPr sz="1600"/>
            </a:lvl2pPr>
            <a:lvl3pPr marL="908685" indent="-222885">
              <a:lnSpc>
                <a:spcPct val="130000"/>
              </a:lnSpc>
              <a:spcBef>
                <a:spcPts val="400"/>
              </a:spcBef>
              <a:buFontTx/>
              <a:buChar char="➢"/>
              <a:defRPr sz="1600"/>
            </a:lvl3pPr>
            <a:lvl4pPr marL="1177289" indent="-148589">
              <a:lnSpc>
                <a:spcPct val="130000"/>
              </a:lnSpc>
              <a:spcBef>
                <a:spcPts val="400"/>
              </a:spcBef>
              <a:buFontTx/>
              <a:defRPr sz="1600"/>
            </a:lvl4pPr>
            <a:lvl5pPr marL="1520189" indent="-148589">
              <a:lnSpc>
                <a:spcPct val="130000"/>
              </a:lnSpc>
              <a:spcBef>
                <a:spcPts val="400"/>
              </a:spcBef>
              <a:buFontTx/>
              <a:defRPr sz="1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3" name="标题文本"/>
          <p:cNvSpPr txBox="1"/>
          <p:nvPr>
            <p:ph type="title"/>
          </p:nvPr>
        </p:nvSpPr>
        <p:spPr>
          <a:xfrm>
            <a:off x="357158" y="0"/>
            <a:ext cx="8786843" cy="57148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标题文本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标题和内容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1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40" y="5804387"/>
            <a:ext cx="1612555" cy="89451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标题文本"/>
          <p:cNvSpPr txBox="1"/>
          <p:nvPr>
            <p:ph type="title"/>
          </p:nvPr>
        </p:nvSpPr>
        <p:spPr>
          <a:xfrm>
            <a:off x="357158" y="0"/>
            <a:ext cx="8786843" cy="57148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43" name="矩形 1"/>
          <p:cNvSpPr/>
          <p:nvPr/>
        </p:nvSpPr>
        <p:spPr>
          <a:xfrm>
            <a:off x="90740" y="5804387"/>
            <a:ext cx="1612555" cy="7861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线条"/>
          <p:cNvSpPr/>
          <p:nvPr/>
        </p:nvSpPr>
        <p:spPr>
          <a:xfrm flipV="1">
            <a:off x="285750" y="698316"/>
            <a:ext cx="8572500" cy="185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defRPr sz="8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5" name="文本"/>
          <p:cNvSpPr txBox="1"/>
          <p:nvPr>
            <p:ph type="body" sz="quarter" idx="21"/>
          </p:nvPr>
        </p:nvSpPr>
        <p:spPr>
          <a:xfrm>
            <a:off x="285750" y="292100"/>
            <a:ext cx="7858125" cy="350838"/>
          </a:xfrm>
          <a:prstGeom prst="rect">
            <a:avLst/>
          </a:prstGeom>
        </p:spPr>
        <p:txBody>
          <a:bodyPr lIns="35718" tIns="35718" rIns="35718" bIns="35718" anchor="b">
            <a:spAutoFit/>
          </a:bodyPr>
          <a:lstStyle>
            <a:lvl1pPr marL="0" indent="0" defTabSz="321468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cap="all" spc="80" sz="1600">
                <a:solidFill>
                  <a:srgbClr val="838787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文本</a:t>
            </a:r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xfrm>
            <a:off x="285750" y="1080492"/>
            <a:ext cx="8572500" cy="508993"/>
          </a:xfrm>
          <a:prstGeom prst="rect">
            <a:avLst/>
          </a:prstGeom>
        </p:spPr>
        <p:txBody>
          <a:bodyPr lIns="35718" tIns="35718" rIns="35718" bIns="35718" anchor="t">
            <a:normAutofit fontScale="100000" lnSpcReduction="0"/>
          </a:bodyPr>
          <a:lstStyle>
            <a:lvl1pPr algn="l" defTabSz="410765">
              <a:lnSpc>
                <a:spcPct val="80000"/>
              </a:lnSpc>
              <a:spcBef>
                <a:spcPts val="1900"/>
              </a:spcBef>
              <a:defRPr b="1" cap="all" sz="4200">
                <a:solidFill>
                  <a:srgbClr val="34A5D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idx="1"/>
          </p:nvPr>
        </p:nvSpPr>
        <p:spPr>
          <a:xfrm>
            <a:off x="285750" y="1928812"/>
            <a:ext cx="8572500" cy="4295181"/>
          </a:xfrm>
          <a:prstGeom prst="rect">
            <a:avLst/>
          </a:prstGeom>
        </p:spPr>
        <p:txBody>
          <a:bodyPr lIns="35718" tIns="35718" rIns="35718" bIns="35718">
            <a:normAutofit fontScale="100000" lnSpcReduction="0"/>
          </a:bodyPr>
          <a:lstStyle>
            <a:lvl1pPr marL="209176" indent="-209176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653676" indent="-209176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098176" indent="-209176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542676" indent="-209176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1987176" indent="-209176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xfrm>
            <a:off x="8567480" y="303609"/>
            <a:ext cx="287338" cy="300038"/>
          </a:xfrm>
          <a:prstGeom prst="rect">
            <a:avLst/>
          </a:prstGeom>
        </p:spPr>
        <p:txBody>
          <a:bodyPr lIns="35718" tIns="35718" rIns="35718" bIns="35718"/>
          <a:lstStyle>
            <a:lvl1pPr algn="r" defTabSz="410765">
              <a:lnSpc>
                <a:spcPct val="80000"/>
              </a:lnSpc>
              <a:defRPr sz="1600">
                <a:solidFill>
                  <a:srgbClr val="838787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副标题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线条"/>
          <p:cNvSpPr/>
          <p:nvPr/>
        </p:nvSpPr>
        <p:spPr>
          <a:xfrm flipV="1">
            <a:off x="285750" y="4317816"/>
            <a:ext cx="8572500" cy="185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defRPr sz="8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6" name="标题文本"/>
          <p:cNvSpPr txBox="1"/>
          <p:nvPr>
            <p:ph type="title"/>
          </p:nvPr>
        </p:nvSpPr>
        <p:spPr>
          <a:xfrm>
            <a:off x="285750" y="4518421"/>
            <a:ext cx="8572500" cy="1902025"/>
          </a:xfrm>
          <a:prstGeom prst="rect">
            <a:avLst/>
          </a:prstGeom>
        </p:spPr>
        <p:txBody>
          <a:bodyPr lIns="35718" tIns="35718" rIns="35718" bIns="35718" anchor="t">
            <a:normAutofit fontScale="100000" lnSpcReduction="0"/>
          </a:bodyPr>
          <a:lstStyle>
            <a:lvl1pPr algn="l" defTabSz="410765">
              <a:lnSpc>
                <a:spcPct val="80000"/>
              </a:lnSpc>
              <a:defRPr b="1" cap="all" sz="11800">
                <a:solidFill>
                  <a:srgbClr val="34A5D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77" name="正文级别 1…"/>
          <p:cNvSpPr txBox="1"/>
          <p:nvPr>
            <p:ph type="body" sz="quarter" idx="1"/>
          </p:nvPr>
        </p:nvSpPr>
        <p:spPr>
          <a:xfrm>
            <a:off x="285750" y="3000375"/>
            <a:ext cx="8572500" cy="1268016"/>
          </a:xfrm>
          <a:prstGeom prst="rect">
            <a:avLst/>
          </a:prstGeom>
        </p:spPr>
        <p:txBody>
          <a:bodyPr lIns="35718" tIns="35718" rIns="35718" bIns="35718" anchor="b">
            <a:normAutofit fontScale="100000" lnSpcReduction="0"/>
          </a:bodyPr>
          <a:lstStyle>
            <a:lvl1pPr marL="0" indent="0" defTabSz="410765">
              <a:lnSpc>
                <a:spcPct val="80000"/>
              </a:lnSpc>
              <a:spcBef>
                <a:spcPts val="1600"/>
              </a:spcBef>
              <a:buSzTx/>
              <a:buFontTx/>
              <a:buNone/>
              <a:defRPr cap="all" sz="3600">
                <a:solidFill>
                  <a:srgbClr val="A6AAA9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0" indent="0" defTabSz="410765">
              <a:lnSpc>
                <a:spcPct val="80000"/>
              </a:lnSpc>
              <a:spcBef>
                <a:spcPts val="1600"/>
              </a:spcBef>
              <a:buSzTx/>
              <a:buFontTx/>
              <a:buNone/>
              <a:defRPr cap="all" sz="3600">
                <a:solidFill>
                  <a:srgbClr val="A6AAA9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0" indent="0" defTabSz="410765">
              <a:lnSpc>
                <a:spcPct val="80000"/>
              </a:lnSpc>
              <a:spcBef>
                <a:spcPts val="1600"/>
              </a:spcBef>
              <a:buSzTx/>
              <a:buFontTx/>
              <a:buNone/>
              <a:defRPr cap="all" sz="3600">
                <a:solidFill>
                  <a:srgbClr val="A6AAA9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0" indent="0" defTabSz="410765">
              <a:lnSpc>
                <a:spcPct val="80000"/>
              </a:lnSpc>
              <a:spcBef>
                <a:spcPts val="1600"/>
              </a:spcBef>
              <a:buSzTx/>
              <a:buFontTx/>
              <a:buNone/>
              <a:defRPr cap="all" sz="3600">
                <a:solidFill>
                  <a:srgbClr val="A6AAA9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0" indent="0" defTabSz="410765">
              <a:lnSpc>
                <a:spcPct val="80000"/>
              </a:lnSpc>
              <a:spcBef>
                <a:spcPts val="1600"/>
              </a:spcBef>
              <a:buSzTx/>
              <a:buFontTx/>
              <a:buNone/>
              <a:defRPr cap="all" sz="3600">
                <a:solidFill>
                  <a:srgbClr val="A6AAA9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幻灯片编号"/>
          <p:cNvSpPr txBox="1"/>
          <p:nvPr>
            <p:ph type="sldNum" sz="quarter" idx="2"/>
          </p:nvPr>
        </p:nvSpPr>
        <p:spPr>
          <a:xfrm>
            <a:off x="8572977" y="303609"/>
            <a:ext cx="287338" cy="300038"/>
          </a:xfrm>
          <a:prstGeom prst="rect">
            <a:avLst/>
          </a:prstGeom>
        </p:spPr>
        <p:txBody>
          <a:bodyPr lIns="35718" tIns="35718" rIns="35718" bIns="35718"/>
          <a:lstStyle>
            <a:lvl1pPr algn="r" defTabSz="410765">
              <a:lnSpc>
                <a:spcPct val="80000"/>
              </a:lnSpc>
              <a:defRPr sz="1600">
                <a:solidFill>
                  <a:srgbClr val="838787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6" name="正文级别 1…"/>
          <p:cNvSpPr txBox="1"/>
          <p:nvPr>
            <p:ph type="body" idx="1"/>
          </p:nvPr>
        </p:nvSpPr>
        <p:spPr>
          <a:xfrm>
            <a:off x="553262" y="914400"/>
            <a:ext cx="8151467" cy="520849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30000"/>
              </a:lnSpc>
              <a:spcBef>
                <a:spcPts val="400"/>
              </a:spcBef>
              <a:buFontTx/>
              <a:buChar char="➢"/>
              <a:defRPr sz="1300"/>
            </a:lvl1pPr>
            <a:lvl2pPr marL="575415" indent="-232515">
              <a:lnSpc>
                <a:spcPct val="130000"/>
              </a:lnSpc>
              <a:spcBef>
                <a:spcPts val="400"/>
              </a:spcBef>
              <a:buFontTx/>
              <a:buChar char="●"/>
              <a:defRPr sz="1300"/>
            </a:lvl2pPr>
            <a:lvl3pPr marL="908685" indent="-222885">
              <a:lnSpc>
                <a:spcPct val="130000"/>
              </a:lnSpc>
              <a:spcBef>
                <a:spcPts val="400"/>
              </a:spcBef>
              <a:buFontTx/>
              <a:buChar char="➢"/>
              <a:defRPr sz="1300"/>
            </a:lvl3pPr>
            <a:lvl4pPr marL="1177289" indent="-148589">
              <a:lnSpc>
                <a:spcPct val="130000"/>
              </a:lnSpc>
              <a:spcBef>
                <a:spcPts val="400"/>
              </a:spcBef>
              <a:buFontTx/>
              <a:defRPr sz="1300"/>
            </a:lvl4pPr>
            <a:lvl5pPr marL="1520189" indent="-148589">
              <a:lnSpc>
                <a:spcPct val="130000"/>
              </a:lnSpc>
              <a:spcBef>
                <a:spcPts val="400"/>
              </a:spcBef>
              <a:buFontTx/>
              <a:defRPr sz="13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7" name="标题文本"/>
          <p:cNvSpPr txBox="1"/>
          <p:nvPr>
            <p:ph type="title"/>
          </p:nvPr>
        </p:nvSpPr>
        <p:spPr>
          <a:xfrm>
            <a:off x="357158" y="0"/>
            <a:ext cx="8786843" cy="57148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标题文本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"/>
          <p:cNvSpPr txBox="1"/>
          <p:nvPr>
            <p:ph type="sldNum" sz="quarter" idx="2"/>
          </p:nvPr>
        </p:nvSpPr>
        <p:spPr>
          <a:xfrm>
            <a:off x="8380641" y="6590527"/>
            <a:ext cx="332741" cy="34843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3" name="标题文本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标题文本</a:t>
            </a:r>
          </a:p>
        </p:txBody>
      </p:sp>
      <p:sp>
        <p:nvSpPr>
          <p:cNvPr id="4" name="正文级别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Mathematica5Mono"/>
          <a:ea typeface="Mathematica5Mono"/>
          <a:cs typeface="Mathematica5Mono"/>
          <a:sym typeface="Mathematica5Mono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Mathematica5Mono"/>
          <a:ea typeface="Mathematica5Mono"/>
          <a:cs typeface="Mathematica5Mono"/>
          <a:sym typeface="Mathematica5Mono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Mathematica5Mono"/>
          <a:ea typeface="Mathematica5Mono"/>
          <a:cs typeface="Mathematica5Mono"/>
          <a:sym typeface="Mathematica5Mono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Mathematica5Mono"/>
          <a:ea typeface="Mathematica5Mono"/>
          <a:cs typeface="Mathematica5Mono"/>
          <a:sym typeface="Mathematica5Mono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Mathematica5Mono"/>
          <a:ea typeface="Mathematica5Mono"/>
          <a:cs typeface="Mathematica5Mono"/>
          <a:sym typeface="Mathematica5Mono"/>
        </a:defRPr>
      </a:lvl5pPr>
      <a:lvl6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Mathematica5Mono"/>
          <a:ea typeface="Mathematica5Mono"/>
          <a:cs typeface="Mathematica5Mono"/>
          <a:sym typeface="Mathematica5Mono"/>
        </a:defRPr>
      </a:lvl6pPr>
      <a:lvl7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Mathematica5Mono"/>
          <a:ea typeface="Mathematica5Mono"/>
          <a:cs typeface="Mathematica5Mono"/>
          <a:sym typeface="Mathematica5Mono"/>
        </a:defRPr>
      </a:lvl7pPr>
      <a:lvl8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Mathematica5Mono"/>
          <a:ea typeface="Mathematica5Mono"/>
          <a:cs typeface="Mathematica5Mono"/>
          <a:sym typeface="Mathematica5Mono"/>
        </a:defRPr>
      </a:lvl8pPr>
      <a:lvl9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Mathematica5Mono"/>
          <a:ea typeface="Mathematica5Mono"/>
          <a:cs typeface="Mathematica5Mono"/>
          <a:sym typeface="Mathematica5Mono"/>
        </a:defRPr>
      </a:lvl9pPr>
    </p:titleStyle>
    <p:bodyStyle>
      <a:lvl1pPr marL="257175" marR="0" indent="-257175" algn="l" defTabSz="6858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588191" marR="0" indent="-245291" algn="l" defTabSz="6858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914400" marR="0" indent="-228600" algn="l" defTabSz="6858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303019" marR="0" indent="-274319" algn="l" defTabSz="6858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645920" marR="0" indent="-274320" algn="l" defTabSz="6858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1988820" marR="0" indent="-274320" algn="l" defTabSz="6858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2331720" marR="0" indent="-274320" algn="l" defTabSz="6858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2674620" marR="0" indent="-274320" algn="l" defTabSz="6858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3017520" marR="0" indent="-274320" algn="l" defTabSz="6858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Maxwell’s Demon for the Split Problem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 anchor="t"/>
          <a:lstStyle>
            <a:lvl1pPr defTabSz="328612">
              <a:lnSpc>
                <a:spcPct val="100000"/>
              </a:lnSpc>
              <a:spcBef>
                <a:spcPts val="0"/>
              </a:spcBef>
              <a:defRPr cap="none" sz="4000">
                <a:solidFill>
                  <a:srgbClr val="FFFFFF"/>
                </a:solidFill>
                <a:effectLst>
                  <a:outerShdw sx="100000" sy="100000" kx="0" ky="0" algn="b" rotWithShape="0" blurRad="40640" dist="3048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Maxwell’s Demon for the Split Problem</a:t>
            </a:r>
          </a:p>
        </p:txBody>
      </p:sp>
      <p:sp>
        <p:nvSpPr>
          <p:cNvPr id="97" name="Speaker: Yang An…"/>
          <p:cNvSpPr txBox="1"/>
          <p:nvPr/>
        </p:nvSpPr>
        <p:spPr>
          <a:xfrm>
            <a:off x="188316" y="4486350"/>
            <a:ext cx="8572501" cy="2858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normAutofit fontScale="100000" lnSpcReduction="0"/>
          </a:bodyPr>
          <a:lstStyle/>
          <a:p>
            <a:pPr algn="r" defTabSz="410765">
              <a:spcBef>
                <a:spcPts val="1900"/>
              </a:spcBef>
              <a:defRPr sz="1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                                                  Speaker: Yang An</a:t>
            </a:r>
          </a:p>
          <a:p>
            <a:pPr algn="r" defTabSz="410765">
              <a:spcBef>
                <a:spcPts val="1900"/>
              </a:spcBef>
              <a:defRPr sz="1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Zhejiang University of Technology</a:t>
            </a:r>
          </a:p>
        </p:txBody>
      </p:sp>
      <p:sp>
        <p:nvSpPr>
          <p:cNvPr id="98" name="2023"/>
          <p:cNvSpPr txBox="1"/>
          <p:nvPr/>
        </p:nvSpPr>
        <p:spPr>
          <a:xfrm>
            <a:off x="309120" y="4464758"/>
            <a:ext cx="507302" cy="3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10765">
              <a:spcBef>
                <a:spcPts val="1600"/>
              </a:spcBef>
              <a:defRPr sz="1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2023</a:t>
            </a:r>
          </a:p>
        </p:txBody>
      </p:sp>
      <p:sp>
        <p:nvSpPr>
          <p:cNvPr id="99" name="[Y. An, 2023]"/>
          <p:cNvSpPr txBox="1"/>
          <p:nvPr/>
        </p:nvSpPr>
        <p:spPr>
          <a:xfrm>
            <a:off x="7055565" y="3870065"/>
            <a:ext cx="11894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defTabSz="410765">
              <a:spcBef>
                <a:spcPts val="1900"/>
              </a:spcBef>
              <a:defRPr sz="1600">
                <a:solidFill>
                  <a:srgbClr val="0096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[Y. An, 2023]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幻灯片编号"/>
          <p:cNvSpPr txBox="1"/>
          <p:nvPr>
            <p:ph type="sldNum" sz="quarter" idx="2"/>
          </p:nvPr>
        </p:nvSpPr>
        <p:spPr>
          <a:xfrm>
            <a:off x="8380641" y="659052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9" name="Distinguish the tenden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Distinguish the tendency</a:t>
            </a:r>
          </a:p>
        </p:txBody>
      </p:sp>
      <p:pic>
        <p:nvPicPr>
          <p:cNvPr id="160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790700"/>
            <a:ext cx="5867400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View of Onsager reciprocity relations for dissipating processes non-equilibrium"/>
          <p:cNvSpPr txBox="1"/>
          <p:nvPr/>
        </p:nvSpPr>
        <p:spPr>
          <a:xfrm>
            <a:off x="666679" y="1275437"/>
            <a:ext cx="7299550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View of Onsager reciprocity relations for dissipating processes non-equilibrium</a:t>
            </a:r>
          </a:p>
        </p:txBody>
      </p:sp>
      <p:sp>
        <p:nvSpPr>
          <p:cNvPr id="162" name="The density gradient/temperature gradient gives thermodynamic force, which can be stop by an external force"/>
          <p:cNvSpPr txBox="1"/>
          <p:nvPr/>
        </p:nvSpPr>
        <p:spPr>
          <a:xfrm>
            <a:off x="357911" y="5239795"/>
            <a:ext cx="8785338" cy="52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The density gradient/temperature gradient gives thermodynamic force, which can be stop by an external force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文本框 4"/>
          <p:cNvSpPr txBox="1"/>
          <p:nvPr>
            <p:ph type="sldNum" sz="quarter" idx="2"/>
          </p:nvPr>
        </p:nvSpPr>
        <p:spPr>
          <a:xfrm>
            <a:off x="8380641" y="6590527"/>
            <a:ext cx="161291" cy="2135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5" name="标题 1"/>
          <p:cNvSpPr txBox="1"/>
          <p:nvPr>
            <p:ph type="title"/>
          </p:nvPr>
        </p:nvSpPr>
        <p:spPr>
          <a:xfrm>
            <a:off x="357159" y="0"/>
            <a:ext cx="8786842" cy="571480"/>
          </a:xfrm>
          <a:prstGeom prst="rect">
            <a:avLst/>
          </a:prstGeom>
        </p:spPr>
        <p:txBody>
          <a:bodyPr/>
          <a:lstStyle/>
          <a:p>
            <a:pPr/>
            <a:r>
              <a:t>Entropic Gravity from Entanglement Entropy</a:t>
            </a:r>
          </a:p>
        </p:txBody>
      </p:sp>
      <p:pic>
        <p:nvPicPr>
          <p:cNvPr id="166" name="图片 16" descr="图片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870" y="741044"/>
            <a:ext cx="5558791" cy="58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图片 17" descr="图片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3790" y="5956157"/>
            <a:ext cx="5486401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he First Law of Entanglement Entropy:…"/>
          <p:cNvSpPr txBox="1"/>
          <p:nvPr/>
        </p:nvSpPr>
        <p:spPr>
          <a:xfrm>
            <a:off x="136045" y="1284347"/>
            <a:ext cx="8348267" cy="601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44500" indent="-444500" defTabSz="584200">
              <a:spcBef>
                <a:spcPts val="2800"/>
              </a:spcBef>
              <a:buSzPct val="40000"/>
              <a:buBlip>
                <a:blip r:embed="rId4"/>
              </a:buBlip>
              <a:defRPr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The First Law of Entanglement Entropy:</a:t>
            </a:r>
          </a:p>
          <a:p>
            <a:pPr defTabSz="584200">
              <a:spcBef>
                <a:spcPts val="2800"/>
              </a:spcBef>
              <a:defRPr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Holographic Entanglement Entropy+Perturbation of Vacuum</a:t>
            </a:r>
          </a:p>
          <a:p>
            <a:pPr marL="444500" indent="-444500" defTabSz="584200">
              <a:spcBef>
                <a:spcPts val="2800"/>
              </a:spcBef>
              <a:buClr>
                <a:srgbClr val="34A5DA"/>
              </a:buClr>
              <a:buSzPct val="104999"/>
              <a:buFont typeface="Avenir Next Regular"/>
              <a:buChar char="‣"/>
              <a:defRPr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Derive Einstein Equation</a:t>
            </a:r>
          </a:p>
          <a:p>
            <a:pPr marL="444500" indent="-444500" defTabSz="584200">
              <a:spcBef>
                <a:spcPts val="2800"/>
              </a:spcBef>
              <a:buClr>
                <a:srgbClr val="34A5DA"/>
              </a:buClr>
              <a:buSzPct val="104999"/>
              <a:buFont typeface="Avenir Next Regular"/>
              <a:buChar char="‣"/>
              <a:defRPr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Derive Linear Einstein Equation</a:t>
            </a:r>
          </a:p>
          <a:p>
            <a:pPr defTabSz="584200">
              <a:spcBef>
                <a:spcPts val="2800"/>
              </a:spcBef>
              <a:defRPr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Local Iso-energy Process+Perturbation on Excited states: </a:t>
            </a:r>
          </a:p>
          <a:p>
            <a:pPr marL="444500" indent="-444500" defTabSz="584200">
              <a:spcBef>
                <a:spcPts val="2800"/>
              </a:spcBef>
              <a:buClr>
                <a:srgbClr val="34A5DA"/>
              </a:buClr>
              <a:buSzPct val="104999"/>
              <a:buFont typeface="Avenir Next Regular"/>
              <a:buChar char="‣"/>
              <a:defRPr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Local gravitational force beyond Near-Horizon region emergent form external force</a:t>
            </a:r>
          </a:p>
          <a:p>
            <a:pPr defTabSz="584200">
              <a:spcBef>
                <a:spcPts val="2800"/>
              </a:spcBef>
              <a:defRPr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169" name="方程"/>
          <p:cNvSpPr txBox="1"/>
          <p:nvPr/>
        </p:nvSpPr>
        <p:spPr>
          <a:xfrm>
            <a:off x="6020819" y="1582388"/>
            <a:ext cx="1491974" cy="3328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7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7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⟨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⟩</m:t>
                  </m:r>
                </m:oMath>
              </m:oMathPara>
            </a14:m>
            <a:endParaRPr sz="2700">
              <a:solidFill>
                <a:srgbClr val="838787"/>
              </a:solidFill>
            </a:endParaRPr>
          </a:p>
        </p:txBody>
      </p:sp>
      <p:pic>
        <p:nvPicPr>
          <p:cNvPr id="170" name="图像" descr="图像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45526" y="2585687"/>
            <a:ext cx="42672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56167" y="3317240"/>
            <a:ext cx="4343401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方程"/>
          <p:cNvSpPr txBox="1"/>
          <p:nvPr/>
        </p:nvSpPr>
        <p:spPr>
          <a:xfrm>
            <a:off x="710701" y="4685129"/>
            <a:ext cx="2795283" cy="388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7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d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d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e>
                          <m:r>
                            <a:rPr xmlns:a="http://schemas.openxmlformats.org/drawingml/2006/main" sz="2700" i="1">
                              <a:solidFill>
                                <a:srgbClr val="838686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xmlns:a="http://schemas.openxmlformats.org/drawingml/2006/main" sz="2700" i="1">
                              <a:solidFill>
                                <a:srgbClr val="83868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xmlns:a="http://schemas.openxmlformats.org/drawingml/2006/main" sz="27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2700" i="1">
                              <a:solidFill>
                                <a:srgbClr val="838686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xmlns:a="http://schemas.openxmlformats.org/drawingml/2006/main" sz="2700" i="1">
                              <a:solidFill>
                                <a:srgbClr val="83868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27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2700">
              <a:solidFill>
                <a:srgbClr val="838787"/>
              </a:solidFill>
            </a:endParaRPr>
          </a:p>
        </p:txBody>
      </p:sp>
      <p:sp>
        <p:nvSpPr>
          <p:cNvPr id="173" name="方程"/>
          <p:cNvSpPr txBox="1"/>
          <p:nvPr/>
        </p:nvSpPr>
        <p:spPr>
          <a:xfrm>
            <a:off x="4761029" y="5532000"/>
            <a:ext cx="3772442" cy="3740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26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</m:sub>
                  </m:sSub>
                  <m:r>
                    <a:rPr xmlns:a="http://schemas.openxmlformats.org/drawingml/2006/main" sz="26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T</m:t>
                  </m:r>
                  <m:sSub>
                    <m:e>
                      <m:r>
                        <a:rPr xmlns:a="http://schemas.openxmlformats.org/drawingml/2006/main" sz="26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</m:sub>
                  </m:sSub>
                  <m:sSub>
                    <m:e>
                      <m:r>
                        <a:rPr xmlns:a="http://schemas.openxmlformats.org/drawingml/2006/main" sz="26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e>
                          <m:r>
                            <a:rPr xmlns:a="http://schemas.openxmlformats.org/drawingml/2006/main" sz="2600" i="1">
                              <a:solidFill>
                                <a:srgbClr val="838686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xmlns:a="http://schemas.openxmlformats.org/drawingml/2006/main" sz="2600" i="1">
                              <a:solidFill>
                                <a:srgbClr val="83868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26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2600" i="1">
                              <a:solidFill>
                                <a:srgbClr val="838686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xmlns:a="http://schemas.openxmlformats.org/drawingml/2006/main" sz="2600" i="1">
                              <a:solidFill>
                                <a:srgbClr val="83868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xmlns:a="http://schemas.openxmlformats.org/drawingml/2006/main" sz="26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6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00" i="1">
                      <a:solidFill>
                        <a:srgbClr val="838686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26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838686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</m:oMath>
              </m:oMathPara>
            </a14:m>
            <a:endParaRPr sz="2600">
              <a:solidFill>
                <a:srgbClr val="83878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Verlinde’s Entropic Force Proposal: to unify coarse-graining tendency…"/>
          <p:cNvSpPr txBox="1"/>
          <p:nvPr>
            <p:ph type="body" sz="half" idx="1"/>
          </p:nvPr>
        </p:nvSpPr>
        <p:spPr>
          <a:xfrm>
            <a:off x="527054" y="1123663"/>
            <a:ext cx="6722417" cy="2434130"/>
          </a:xfrm>
          <a:prstGeom prst="rect">
            <a:avLst/>
          </a:prstGeom>
        </p:spPr>
        <p:txBody>
          <a:bodyPr/>
          <a:lstStyle/>
          <a:p>
            <a:pPr lvl="1" marL="188258" indent="-188258" defTabSz="369689">
              <a:lnSpc>
                <a:spcPct val="100000"/>
              </a:lnSpc>
              <a:spcBef>
                <a:spcPts val="17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44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Verlinde’s Entropic Force Proposal: to unify coarse-graining tendency</a:t>
            </a:r>
          </a:p>
          <a:p>
            <a:pPr lvl="2" marL="988358" indent="-188258" defTabSz="369689">
              <a:lnSpc>
                <a:spcPct val="100000"/>
              </a:lnSpc>
              <a:spcBef>
                <a:spcPts val="17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44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Emergent gravity to generic situations</a:t>
            </a:r>
          </a:p>
          <a:p>
            <a:pPr marL="96818" indent="-96818" defTabSz="369689">
              <a:lnSpc>
                <a:spcPct val="100000"/>
              </a:lnSpc>
              <a:spcBef>
                <a:spcPts val="1700"/>
              </a:spcBef>
              <a:buAutoNum type="arabicPeriod" startAt="1"/>
              <a:defRPr sz="144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Varying Entanglement entropy in locally isoenergic processes: requirement of the external force</a:t>
            </a:r>
          </a:p>
          <a:p>
            <a:pPr marL="0" indent="0" defTabSz="369689">
              <a:lnSpc>
                <a:spcPct val="100000"/>
              </a:lnSpc>
              <a:spcBef>
                <a:spcPts val="1700"/>
              </a:spcBef>
              <a:buSzTx/>
              <a:buNone/>
              <a:defRPr sz="144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2. Emergent gravity beyond near-horizon region</a:t>
            </a:r>
          </a:p>
          <a:p>
            <a:pPr marL="0" indent="0" defTabSz="369689">
              <a:lnSpc>
                <a:spcPct val="100000"/>
              </a:lnSpc>
              <a:spcBef>
                <a:spcPts val="1700"/>
              </a:spcBef>
              <a:buSzTx/>
              <a:buNone/>
              <a:defRPr sz="144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3. New Holographic interpretation: varying the extremal surface</a:t>
            </a:r>
          </a:p>
        </p:txBody>
      </p:sp>
      <p:sp>
        <p:nvSpPr>
          <p:cNvPr id="1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7" name="Entropic Tendency connection to 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Entropic Tendency connection to EG</a:t>
            </a:r>
          </a:p>
        </p:txBody>
      </p:sp>
      <p:sp>
        <p:nvSpPr>
          <p:cNvPr id="178" name="2nd Law direction: Entropic Tendency"/>
          <p:cNvSpPr txBox="1"/>
          <p:nvPr/>
        </p:nvSpPr>
        <p:spPr>
          <a:xfrm>
            <a:off x="511044" y="4784079"/>
            <a:ext cx="3730735" cy="808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09176" indent="-209176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2nd Law direction: Entropic Tendency</a:t>
            </a:r>
          </a:p>
        </p:txBody>
      </p:sp>
      <p:pic>
        <p:nvPicPr>
          <p:cNvPr id="179" name="334E55B0-647D-440b-865C-3EC943EB4CBC-50" descr="334E55B0-647D-440b-865C-3EC943EB4CBC-5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223" y="3889313"/>
            <a:ext cx="2665096" cy="56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334E55B0-647D-440b-865C-3EC943EB4CBC-51" descr="334E55B0-647D-440b-865C-3EC943EB4CBC-5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6451" y="3870898"/>
            <a:ext cx="2157096" cy="600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334E55B0-647D-440b-865C-3EC943EB4CBC-52" descr="334E55B0-647D-440b-865C-3EC943EB4CBC-5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07220" y="3776062"/>
            <a:ext cx="1686561" cy="20891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Y. An, P. Cheng, 2020"/>
          <p:cNvSpPr txBox="1"/>
          <p:nvPr/>
        </p:nvSpPr>
        <p:spPr>
          <a:xfrm>
            <a:off x="5444455" y="1729271"/>
            <a:ext cx="197378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defTabSz="410765">
              <a:spcBef>
                <a:spcPts val="1900"/>
              </a:spcBef>
              <a:defRPr sz="1600">
                <a:solidFill>
                  <a:srgbClr val="0096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Y. An, P. Cheng, 2020</a:t>
            </a:r>
          </a:p>
        </p:txBody>
      </p:sp>
      <p:sp>
        <p:nvSpPr>
          <p:cNvPr id="183" name="线条"/>
          <p:cNvSpPr/>
          <p:nvPr/>
        </p:nvSpPr>
        <p:spPr>
          <a:xfrm>
            <a:off x="3539434" y="4170935"/>
            <a:ext cx="2422292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文本框 4"/>
          <p:cNvSpPr txBox="1"/>
          <p:nvPr>
            <p:ph type="sldNum" sz="quarter" idx="2"/>
          </p:nvPr>
        </p:nvSpPr>
        <p:spPr>
          <a:xfrm>
            <a:off x="8380641" y="6590527"/>
            <a:ext cx="212134" cy="2135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6" name="内容占位符 2"/>
          <p:cNvSpPr txBox="1"/>
          <p:nvPr>
            <p:ph type="body" sz="quarter" idx="1"/>
          </p:nvPr>
        </p:nvSpPr>
        <p:spPr>
          <a:xfrm>
            <a:off x="639392" y="2720360"/>
            <a:ext cx="7865216" cy="239068"/>
          </a:xfrm>
          <a:prstGeom prst="rect">
            <a:avLst/>
          </a:prstGeom>
        </p:spPr>
        <p:txBody>
          <a:bodyPr/>
          <a:lstStyle>
            <a:lvl1pPr marL="226313" indent="-226313" defTabSz="603504">
              <a:spcBef>
                <a:spcPts val="300"/>
              </a:spcBef>
              <a:defRPr sz="1144"/>
            </a:lvl1pPr>
          </a:lstStyle>
          <a:p>
            <a:pPr/>
            <a:r>
              <a:t>Requires External Force to cause Heat Flux</a:t>
            </a:r>
          </a:p>
        </p:txBody>
      </p:sp>
      <p:sp>
        <p:nvSpPr>
          <p:cNvPr id="187" name="标题 1"/>
          <p:cNvSpPr txBox="1"/>
          <p:nvPr>
            <p:ph type="title"/>
          </p:nvPr>
        </p:nvSpPr>
        <p:spPr>
          <a:xfrm>
            <a:off x="357159" y="0"/>
            <a:ext cx="8786842" cy="571480"/>
          </a:xfrm>
          <a:prstGeom prst="rect">
            <a:avLst/>
          </a:prstGeom>
        </p:spPr>
        <p:txBody>
          <a:bodyPr/>
          <a:lstStyle/>
          <a:p>
            <a:pPr/>
            <a:r>
              <a:t>Entropic Mechanism for Gravitational Attraction</a:t>
            </a:r>
          </a:p>
        </p:txBody>
      </p:sp>
      <p:pic>
        <p:nvPicPr>
          <p:cNvPr id="188" name="334E55B0-647D-440b-865C-3EC943EB4CBC-33" descr="334E55B0-647D-440b-865C-3EC943EB4CBC-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2421" y="1984995"/>
            <a:ext cx="2616201" cy="278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图片 9" descr="图片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9928" y="4746243"/>
            <a:ext cx="8193600" cy="129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方程"/>
          <p:cNvSpPr txBox="1"/>
          <p:nvPr/>
        </p:nvSpPr>
        <p:spPr>
          <a:xfrm>
            <a:off x="1058963" y="3264024"/>
            <a:ext cx="1998625" cy="2857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sSub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b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μ</m:t>
                      </m:r>
                    </m:sub>
                  </m:sSub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100"/>
          </a:p>
        </p:txBody>
      </p:sp>
      <p:sp>
        <p:nvSpPr>
          <p:cNvPr id="191" name="方程"/>
          <p:cNvSpPr txBox="1"/>
          <p:nvPr/>
        </p:nvSpPr>
        <p:spPr>
          <a:xfrm>
            <a:off x="989905" y="3854403"/>
            <a:ext cx="3169683" cy="58724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ϕ</m:t>
                          </m:r>
                        </m:sup>
                      </m:sSup>
                    </m:num>
                    <m:den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den>
                  </m:f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π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</m:sup>
                  </m:sSup>
                </m:oMath>
              </m:oMathPara>
            </a14:m>
          </a:p>
        </p:txBody>
      </p:sp>
      <p:pic>
        <p:nvPicPr>
          <p:cNvPr id="192" name="m0.pdf" descr="m0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42480" y="679588"/>
            <a:ext cx="1998626" cy="193266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hin shell attracted by black hole: Euclidean state with the equilibrating force"/>
          <p:cNvSpPr txBox="1"/>
          <p:nvPr/>
        </p:nvSpPr>
        <p:spPr>
          <a:xfrm>
            <a:off x="542724" y="1051584"/>
            <a:ext cx="3895595" cy="790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/>
            <a:r>
              <a:t>Thin shell attracted by black hole: Euclidean state with the equilibrating force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6" name="Late time:…"/>
          <p:cNvSpPr txBox="1"/>
          <p:nvPr>
            <p:ph type="body" idx="1"/>
          </p:nvPr>
        </p:nvSpPr>
        <p:spPr>
          <a:xfrm>
            <a:off x="496266" y="914400"/>
            <a:ext cx="8151468" cy="5208495"/>
          </a:xfrm>
          <a:prstGeom prst="rect">
            <a:avLst/>
          </a:prstGeom>
        </p:spPr>
        <p:txBody>
          <a:bodyPr/>
          <a:lstStyle/>
          <a:p>
            <a:pPr/>
            <a:r>
              <a:t>Late time:</a:t>
            </a:r>
          </a:p>
          <a:p>
            <a:pPr/>
          </a:p>
          <a:p>
            <a:pPr/>
          </a:p>
          <a:p>
            <a:pPr/>
            <a:r>
              <a:t>What’s new:</a:t>
            </a:r>
          </a:p>
          <a:p>
            <a:pPr lvl="1"/>
            <a:r>
              <a:t>Better Holographic interpretation of entropy associated with gravitational attraction</a:t>
            </a:r>
          </a:p>
          <a:p>
            <a:pPr lvl="2"/>
            <a:r>
              <a:t>outer entropy</a:t>
            </a:r>
          </a:p>
          <a:p>
            <a:pPr lvl="2"/>
            <a:r>
              <a:t>variation of Maximal mixed state</a:t>
            </a:r>
          </a:p>
          <a:p>
            <a:pPr lvl="8" marL="2891789" indent="-148589">
              <a:lnSpc>
                <a:spcPct val="130000"/>
              </a:lnSpc>
              <a:spcBef>
                <a:spcPts val="400"/>
              </a:spcBef>
              <a:buFontTx/>
              <a:buChar char="»"/>
              <a:defRPr sz="1600"/>
            </a:pPr>
          </a:p>
          <a:p>
            <a:pPr lvl="1"/>
            <a:r>
              <a:t>Universal to generic situations: such as to AdS black hole</a:t>
            </a:r>
          </a:p>
          <a:p>
            <a:pPr lvl="1"/>
            <a:r>
              <a:t>Entropic Gravity is with the bath! </a:t>
            </a:r>
          </a:p>
          <a:p>
            <a:pPr lvl="1"/>
            <a:r>
              <a:t>Tendency: Heat flux </a:t>
            </a:r>
            <a14:m>
              <m:oMath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Q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direction: Falling tendency</a:t>
            </a:r>
          </a:p>
          <a:p>
            <a:pPr lvl="2"/>
            <a:r>
              <a:t>Emergent Gravity Applied to evaporation: </a:t>
            </a:r>
            <a14:m>
              <m:oMath>
                <m:r>
                  <m:rPr>
                    <m:sty m:val="p"/>
                  </m:rP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sSub>
                  <m:e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b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/>
            <a:r>
              <a:t>Detect Coarse graining direction from </a:t>
            </a:r>
            <a14:m>
              <m:oMath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δ</m:t>
                </m:r>
                <m:sSub>
                  <m:e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b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</m:oMath>
            </a14:m>
            <a:r>
              <a:t> bound</a:t>
            </a:r>
          </a:p>
        </p:txBody>
      </p:sp>
      <p:sp>
        <p:nvSpPr>
          <p:cNvPr id="197" name="Condition for Emergent Gravity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Condition for Emergent Gravity:</a:t>
            </a:r>
          </a:p>
        </p:txBody>
      </p:sp>
      <p:sp>
        <p:nvSpPr>
          <p:cNvPr id="198" name="方程"/>
          <p:cNvSpPr txBox="1"/>
          <p:nvPr/>
        </p:nvSpPr>
        <p:spPr>
          <a:xfrm>
            <a:off x="850138" y="1316207"/>
            <a:ext cx="3755813" cy="52883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≡</m:t>
                  </m:r>
                  <m:limLow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lim</m:t>
                      </m:r>
                    </m:e>
                    <m:lim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lim>
                  </m:limLow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e>
                    <m:sub/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coarse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den>
                  </m:f>
                </m:oMath>
              </m:oMathPara>
            </a14:m>
          </a:p>
        </p:txBody>
      </p:sp>
      <p:sp>
        <p:nvSpPr>
          <p:cNvPr id="199" name="方程"/>
          <p:cNvSpPr txBox="1"/>
          <p:nvPr/>
        </p:nvSpPr>
        <p:spPr>
          <a:xfrm>
            <a:off x="2774494" y="2589769"/>
            <a:ext cx="2037824" cy="4996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coarse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ρ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den>
                  </m:f>
                </m:oMath>
              </m:oMathPara>
            </a14:m>
          </a:p>
        </p:txBody>
      </p:sp>
      <p:sp>
        <p:nvSpPr>
          <p:cNvPr id="200" name="N. Engelhardt and A. C. Wall, 2017,2018"/>
          <p:cNvSpPr txBox="1"/>
          <p:nvPr/>
        </p:nvSpPr>
        <p:spPr>
          <a:xfrm>
            <a:off x="5153779" y="2640184"/>
            <a:ext cx="2626345" cy="39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0096FF"/>
                </a:solidFill>
              </a:defRPr>
            </a:lvl1pPr>
          </a:lstStyle>
          <a:p>
            <a:pPr/>
            <a:r>
              <a:t>N. Engelhardt and A. C. Wall, 2017,2018</a:t>
            </a:r>
          </a:p>
        </p:txBody>
      </p:sp>
      <p:pic>
        <p:nvPicPr>
          <p:cNvPr id="201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5212" y="3254785"/>
            <a:ext cx="1426901" cy="34843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方程"/>
          <p:cNvSpPr txBox="1"/>
          <p:nvPr/>
        </p:nvSpPr>
        <p:spPr>
          <a:xfrm>
            <a:off x="2190614" y="5475204"/>
            <a:ext cx="729157" cy="24512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5" name="Implication to Page curve: Maxwell’s demon in closed univer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Implication to Page curve: Maxwell’s demon in closed universe</a:t>
            </a:r>
          </a:p>
        </p:txBody>
      </p:sp>
      <p:sp>
        <p:nvSpPr>
          <p:cNvPr id="206" name="Emergent  Page curve of fine-grained entropy   requires the role of Bath/demon ➡️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9176" indent="-209176" defTabSz="410765">
              <a:lnSpc>
                <a:spcPct val="100000"/>
              </a:lnSpc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Emergent  Page curve of fine-grained entropy </a:t>
            </a:r>
            <a14:m>
              <m:oMath>
                <m:r>
                  <a:rPr xmlns:a="http://schemas.openxmlformats.org/drawingml/2006/main" sz="1750" i="1">
                    <a:solidFill>
                      <a:srgbClr val="838686"/>
                    </a:solidFill>
                    <a:latin typeface="Cambria Math" panose="02040503050406030204" pitchFamily="18" charset="0"/>
                  </a:rPr>
                  <m:t>δ</m:t>
                </m:r>
                <m:sSub>
                  <m:e>
                    <m:r>
                      <a:rPr xmlns:a="http://schemas.openxmlformats.org/drawingml/2006/main" sz="1750" i="1">
                        <a:solidFill>
                          <a:srgbClr val="838686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b>
                    <m:r>
                      <a:rPr xmlns:a="http://schemas.openxmlformats.org/drawingml/2006/main" sz="1750" i="1">
                        <a:solidFill>
                          <a:srgbClr val="838686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xmlns:a="http://schemas.openxmlformats.org/drawingml/2006/main" sz="1750" i="1">
                        <a:solidFill>
                          <a:srgbClr val="838686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1750" i="1">
                    <a:solidFill>
                      <a:srgbClr val="838686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1750" i="1">
                    <a:solidFill>
                      <a:srgbClr val="838686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requires the role of Bath/demon ➡️ </a:t>
            </a:r>
          </a:p>
          <a:p>
            <a:pPr marL="209176" indent="-209176" defTabSz="410765">
              <a:lnSpc>
                <a:spcPct val="100000"/>
              </a:lnSpc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Replace the bath role by the demon to open system</a:t>
            </a:r>
          </a:p>
          <a:p>
            <a:pPr marL="209176" indent="-209176" defTabSz="410765">
              <a:lnSpc>
                <a:spcPct val="100000"/>
              </a:lnSpc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Equilibrating </a:t>
            </a:r>
            <a14:m>
              <m:oMath>
                <m:sSub>
                  <m:e>
                    <m:r>
                      <a:rPr xmlns:a="http://schemas.openxmlformats.org/drawingml/2006/main" sz="1750" i="1">
                        <a:solidFill>
                          <a:srgbClr val="838686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1750" i="1">
                        <a:solidFill>
                          <a:srgbClr val="838686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1750" i="1">
                        <a:solidFill>
                          <a:srgbClr val="838686"/>
                        </a:solidFill>
                        <a:latin typeface="Cambria Math" panose="02040503050406030204" pitchFamily="18" charset="0"/>
                      </a:rPr>
                      <m:t>x</m:t>
                    </m:r>
                  </m:sub>
                </m:sSub>
              </m:oMath>
            </a14:m>
            <a:r>
              <a:t>  from the bath: quasi-static evolution of Euclidean state</a:t>
            </a:r>
          </a:p>
          <a:p>
            <a:pPr lvl="1" marL="653676" indent="-209176" defTabSz="410765">
              <a:lnSpc>
                <a:spcPct val="100000"/>
              </a:lnSpc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Tendency violation of original system</a:t>
            </a:r>
          </a:p>
          <a:p>
            <a:pPr marL="209176" indent="-209176" defTabSz="410765">
              <a:lnSpc>
                <a:spcPct val="100000"/>
              </a:lnSpc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Effective gravity: cutout of UV</a:t>
            </a:r>
          </a:p>
        </p:txBody>
      </p:sp>
      <p:sp>
        <p:nvSpPr>
          <p:cNvPr id="207" name="Non-variation of Extremal surfaces:  Natural Tendency of trivial Page Curve"/>
          <p:cNvSpPr txBox="1"/>
          <p:nvPr/>
        </p:nvSpPr>
        <p:spPr>
          <a:xfrm>
            <a:off x="1840065" y="1304991"/>
            <a:ext cx="7013130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Non-variation of Extremal surfaces:  Natural Tendency of trivial Page Curve</a:t>
            </a:r>
          </a:p>
        </p:txBody>
      </p:sp>
      <p:pic>
        <p:nvPicPr>
          <p:cNvPr id="208" name="DemonEq.pdf" descr="DemonEq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700" y="3935276"/>
            <a:ext cx="8102600" cy="224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1" name="Require  : why evaporating black hole on each slice is Euclidean state.…"/>
          <p:cNvSpPr txBox="1"/>
          <p:nvPr>
            <p:ph type="body" idx="1"/>
          </p:nvPr>
        </p:nvSpPr>
        <p:spPr>
          <a:xfrm>
            <a:off x="241727" y="611107"/>
            <a:ext cx="8151467" cy="5208496"/>
          </a:xfrm>
          <a:prstGeom prst="rect">
            <a:avLst/>
          </a:prstGeom>
        </p:spPr>
        <p:txBody>
          <a:bodyPr/>
          <a:lstStyle/>
          <a:p>
            <a:pPr/>
            <a:r>
              <a:t>Require </a:t>
            </a:r>
            <a14:m>
              <m:oMath>
                <m:sSub>
                  <m:e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sub>
                </m:sSub>
              </m:oMath>
            </a14:m>
            <a:r>
              <a:t>: why evaporating black hole on each slice is Euclidean state.</a:t>
            </a:r>
          </a:p>
          <a:p>
            <a:pPr lvl="1"/>
            <a:r>
              <a:t>Imitate absorbing boundary condition without break the holography</a:t>
            </a:r>
          </a:p>
          <a:p>
            <a:pPr lvl="1"/>
            <a:r>
              <a:t>No massive graviton in such Euclidean Evolution!</a:t>
            </a:r>
          </a:p>
          <a:p>
            <a:pPr/>
            <a:r>
              <a:t>Page Curve is also Emergent fine-graining</a:t>
            </a:r>
          </a:p>
          <a:p>
            <a:pPr/>
            <a:r>
              <a:t>!Distinguishing potential Tendency violation of Page curve?</a:t>
            </a:r>
          </a:p>
        </p:txBody>
      </p:sp>
      <p:sp>
        <p:nvSpPr>
          <p:cNvPr id="212" name="Summary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Summary:</a:t>
            </a:r>
          </a:p>
        </p:txBody>
      </p:sp>
      <p:sp>
        <p:nvSpPr>
          <p:cNvPr id="213" name="Future study…"/>
          <p:cNvSpPr txBox="1"/>
          <p:nvPr/>
        </p:nvSpPr>
        <p:spPr>
          <a:xfrm>
            <a:off x="241727" y="5149604"/>
            <a:ext cx="8151467" cy="5208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57175" indent="-257175" defTabSz="685800">
              <a:lnSpc>
                <a:spcPct val="130000"/>
              </a:lnSpc>
              <a:spcBef>
                <a:spcPts val="400"/>
              </a:spcBef>
              <a:buSzPct val="100000"/>
              <a:buChar char="➢"/>
              <a:defRPr sz="1600"/>
            </a:pPr>
            <a:r>
              <a:t>Future study</a:t>
            </a:r>
          </a:p>
          <a:p>
            <a:pPr lvl="2" marL="942975" indent="-257175" defTabSz="685800">
              <a:lnSpc>
                <a:spcPct val="130000"/>
              </a:lnSpc>
              <a:spcBef>
                <a:spcPts val="400"/>
              </a:spcBef>
              <a:buSzPct val="100000"/>
              <a:buChar char="➢"/>
              <a:defRPr sz="1600"/>
            </a:pPr>
            <a:r>
              <a:t>Soft hair vs Replica wormhole</a:t>
            </a:r>
          </a:p>
          <a:p>
            <a:pPr lvl="2" marL="942975" indent="-257175" defTabSz="685800">
              <a:lnSpc>
                <a:spcPct val="130000"/>
              </a:lnSpc>
              <a:spcBef>
                <a:spcPts val="400"/>
              </a:spcBef>
              <a:buSzPct val="100000"/>
              <a:buChar char="➢"/>
              <a:defRPr sz="1600"/>
            </a:pPr>
            <a:r>
              <a:t>Emergent Euclidean evolution with </a:t>
            </a:r>
            <a14:m>
              <m:oMath>
                <m:sSub>
                  <m:e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sub>
                </m:sSub>
              </m:oMath>
            </a14:m>
            <a:r>
              <a:t> ：1st Law for open gravitating systems</a:t>
            </a:r>
          </a:p>
          <a:p>
            <a:pPr lvl="2" marL="942975" indent="-257175" defTabSz="685800">
              <a:lnSpc>
                <a:spcPct val="130000"/>
              </a:lnSpc>
              <a:spcBef>
                <a:spcPts val="400"/>
              </a:spcBef>
              <a:buSzPct val="100000"/>
              <a:buChar char="➢"/>
              <a:defRPr sz="1600"/>
            </a:pPr>
            <a:r>
              <a:t>Emergent island in closed universe: demon in UV, emergent Split property</a:t>
            </a:r>
          </a:p>
        </p:txBody>
      </p:sp>
      <p:sp>
        <p:nvSpPr>
          <p:cNvPr id="214" name="[P. Cheng, Y. An, 2020, 2023]"/>
          <p:cNvSpPr txBox="1"/>
          <p:nvPr/>
        </p:nvSpPr>
        <p:spPr>
          <a:xfrm>
            <a:off x="4080948" y="5509239"/>
            <a:ext cx="350655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/>
            <a:r>
              <a:t>[P. Cheng, Y. An, 2020, 2023]</a:t>
            </a:r>
          </a:p>
        </p:txBody>
      </p:sp>
      <p:pic>
        <p:nvPicPr>
          <p:cNvPr id="215" name="3pagecurve.pdf" descr="3pagecurv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262" y="2601836"/>
            <a:ext cx="3062736" cy="21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方程"/>
          <p:cNvSpPr txBox="1"/>
          <p:nvPr/>
        </p:nvSpPr>
        <p:spPr>
          <a:xfrm>
            <a:off x="3111703" y="4034311"/>
            <a:ext cx="2920593" cy="58399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∝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≈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sub>
                  </m:sSub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nor/>
                        </m:r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Area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sSub>
                            <m:e>
                              <m:r>
                                <a:rPr xmlns:a="http://schemas.openxmlformats.org/drawingml/2006/ma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xmlns:a="http://schemas.openxmlformats.org/drawingml/2006/mai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sub>
                      </m:s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den>
                  </m:f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</p:txBody>
      </p:sp>
      <p:pic>
        <p:nvPicPr>
          <p:cNvPr id="217" name="EuclEvol.pdf" descr="EuclEvol.pdf"/>
          <p:cNvPicPr>
            <a:picLocks noChangeAspect="1"/>
          </p:cNvPicPr>
          <p:nvPr/>
        </p:nvPicPr>
        <p:blipFill>
          <a:blip r:embed="rId3">
            <a:extLst/>
          </a:blip>
          <a:srcRect l="0" t="0" r="22287" b="5015"/>
          <a:stretch>
            <a:fillRect/>
          </a:stretch>
        </p:blipFill>
        <p:spPr>
          <a:xfrm>
            <a:off x="6856576" y="1777844"/>
            <a:ext cx="1549519" cy="194215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方程"/>
          <p:cNvSpPr txBox="1"/>
          <p:nvPr/>
        </p:nvSpPr>
        <p:spPr>
          <a:xfrm>
            <a:off x="6859238" y="3865268"/>
            <a:ext cx="1544313" cy="49240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num>
                    <m:den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den>
                  </m:f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∂</m:t>
                          </m:r>
                        </m:sub>
                      </m:sSub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∂</m:t>
                          </m:r>
                        </m:sub>
                      </m:sSub>
                    </m:e>
                    <m:sub>
                      <m:sSub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sub>
                  </m:sSub>
                </m:oMath>
              </m:oMathPara>
            </a14:m>
          </a:p>
        </p:txBody>
      </p:sp>
      <p:sp>
        <p:nvSpPr>
          <p:cNvPr id="219" name="方程"/>
          <p:cNvSpPr txBox="1"/>
          <p:nvPr/>
        </p:nvSpPr>
        <p:spPr>
          <a:xfrm>
            <a:off x="6303779" y="1140696"/>
            <a:ext cx="2899072" cy="49171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num>
                    <m:den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2" name="Example with baby universes：[N. Iizuka, A. Miyata and T. Ugajin, 2021]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with baby universes：[N. Iizuka, A. Miyata and T. Ugajin, 2021]</a:t>
            </a:r>
          </a:p>
          <a:p>
            <a:pPr/>
            <a:r>
              <a:t>Connecting to a Baby universe to maintain the gravitational Gauss Law by wormhole Path: Open System</a:t>
            </a:r>
          </a:p>
        </p:txBody>
      </p:sp>
      <p:sp>
        <p:nvSpPr>
          <p:cNvPr id="223" name="Possible Realization: Op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Possible Realization: Open</a:t>
            </a:r>
          </a:p>
        </p:txBody>
      </p:sp>
      <p:pic>
        <p:nvPicPr>
          <p:cNvPr id="224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350" y="1573477"/>
            <a:ext cx="7607300" cy="107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929" y="2526002"/>
            <a:ext cx="7861301" cy="30353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esults:…"/>
          <p:cNvSpPr txBox="1"/>
          <p:nvPr/>
        </p:nvSpPr>
        <p:spPr>
          <a:xfrm>
            <a:off x="547847" y="5588140"/>
            <a:ext cx="8162298" cy="131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57175" indent="-257175" defTabSz="685800">
              <a:lnSpc>
                <a:spcPct val="130000"/>
              </a:lnSpc>
              <a:spcBef>
                <a:spcPts val="400"/>
              </a:spcBef>
              <a:buSzPct val="100000"/>
              <a:buChar char="➢"/>
              <a:defRPr sz="1300"/>
            </a:pPr>
            <a:r>
              <a:t>Results: </a:t>
            </a:r>
          </a:p>
          <a:p>
            <a:pPr lvl="2" marL="942975" indent="-257175" defTabSz="685800">
              <a:lnSpc>
                <a:spcPct val="130000"/>
              </a:lnSpc>
              <a:spcBef>
                <a:spcPts val="400"/>
              </a:spcBef>
              <a:buSzPct val="100000"/>
              <a:buChar char="➢"/>
              <a:defRPr sz="1300"/>
            </a:pPr>
            <a:r>
              <a:t>Modified Gauss’s Law with baby universe</a:t>
            </a:r>
          </a:p>
          <a:p>
            <a:pPr lvl="2" marL="942975" indent="-257175" defTabSz="685800">
              <a:lnSpc>
                <a:spcPct val="130000"/>
              </a:lnSpc>
              <a:spcBef>
                <a:spcPts val="400"/>
              </a:spcBef>
              <a:buSzPct val="100000"/>
              <a:buChar char="➢"/>
              <a:defRPr sz="1300"/>
            </a:pPr>
            <a:r>
              <a:t>No Dressing Problem!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9" name="Possible Realization Dyson Sphere: clos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Possible Realization Dyson Sphere: closed</a:t>
            </a:r>
          </a:p>
        </p:txBody>
      </p:sp>
      <p:pic>
        <p:nvPicPr>
          <p:cNvPr id="230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887" y="1093276"/>
            <a:ext cx="3247285" cy="4361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0912" y="807442"/>
            <a:ext cx="5219701" cy="438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Need 😈 for help?"/>
          <p:cNvSpPr txBox="1"/>
          <p:nvPr/>
        </p:nvSpPr>
        <p:spPr>
          <a:xfrm>
            <a:off x="991351" y="5761293"/>
            <a:ext cx="2172539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1500"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pPr/>
            <a:r>
              <a:t>Need 😈 for help?</a:t>
            </a:r>
          </a:p>
        </p:txBody>
      </p:sp>
      <p:sp>
        <p:nvSpPr>
          <p:cNvPr id="233" name="Still keeps the reflecting boundary condition:"/>
          <p:cNvSpPr txBox="1"/>
          <p:nvPr/>
        </p:nvSpPr>
        <p:spPr>
          <a:xfrm>
            <a:off x="4337050" y="5424904"/>
            <a:ext cx="4145583" cy="569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Still keeps the reflecting boundary condition:</a:t>
            </a:r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sub>
                  </m:sSub>
                  <m:sSub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e>
                    <m:sub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sub>
                  </m:sSub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sub>
                  </m:sSub>
                  <m:sSub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e>
                    <m:sub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sub>
                  </m:sSub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&gt;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6" name="Dressing through wormhol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Dressing through wormhole:</a:t>
            </a:r>
          </a:p>
        </p:txBody>
      </p:sp>
      <p:pic>
        <p:nvPicPr>
          <p:cNvPr id="237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849" y="1088271"/>
            <a:ext cx="5689601" cy="313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幻灯片编号"/>
          <p:cNvSpPr txBox="1"/>
          <p:nvPr>
            <p:ph type="sldNum" sz="quarter" idx="2"/>
          </p:nvPr>
        </p:nvSpPr>
        <p:spPr>
          <a:xfrm>
            <a:off x="8380641" y="6590527"/>
            <a:ext cx="269228" cy="3484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2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103" name="矩形"/>
          <p:cNvSpPr txBox="1"/>
          <p:nvPr/>
        </p:nvSpPr>
        <p:spPr>
          <a:xfrm>
            <a:off x="299153" y="1579418"/>
            <a:ext cx="8722132" cy="2415896"/>
          </a:xfrm>
          <a:prstGeom prst="rect">
            <a:avLst/>
          </a:prstGeom>
          <a:ln w="12700">
            <a:miter lim="400000"/>
          </a:ln>
        </p:spPr>
        <p:txBody>
          <a:bodyPr lIns="35718" tIns="35718" rIns="35718" bIns="35718">
            <a:normAutofit fontScale="100000" lnSpcReduction="0"/>
          </a:bodyPr>
          <a:lstStyle/>
          <a:p>
            <a:pPr marL="209176" indent="-209176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4"/>
          <p:cNvSpPr txBox="1"/>
          <p:nvPr>
            <p:ph type="sldNum" sz="quarter" idx="2"/>
          </p:nvPr>
        </p:nvSpPr>
        <p:spPr>
          <a:xfrm>
            <a:off x="8380641" y="6590527"/>
            <a:ext cx="161291" cy="2135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6" name="标题 2"/>
          <p:cNvSpPr txBox="1"/>
          <p:nvPr>
            <p:ph type="title"/>
          </p:nvPr>
        </p:nvSpPr>
        <p:spPr>
          <a:xfrm>
            <a:off x="357159" y="0"/>
            <a:ext cx="8786842" cy="571480"/>
          </a:xfrm>
          <a:prstGeom prst="rect">
            <a:avLst/>
          </a:prstGeom>
        </p:spPr>
        <p:txBody>
          <a:bodyPr/>
          <a:lstStyle/>
          <a:p>
            <a:pPr/>
            <a:r>
              <a:t> Background: Page Curve and Entanglement Wedge Reconstruction</a:t>
            </a:r>
          </a:p>
        </p:txBody>
      </p:sp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596" y="3561079"/>
            <a:ext cx="7686676" cy="310769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文本框 9"/>
          <p:cNvSpPr txBox="1"/>
          <p:nvPr/>
        </p:nvSpPr>
        <p:spPr>
          <a:xfrm>
            <a:off x="402589" y="769619"/>
            <a:ext cx="8512176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Back to the Start: Page’s Argument, [D.Page,1993]</a:t>
            </a:r>
          </a:p>
        </p:txBody>
      </p:sp>
      <p:sp>
        <p:nvSpPr>
          <p:cNvPr id="109" name="文本框 9"/>
          <p:cNvSpPr txBox="1"/>
          <p:nvPr/>
        </p:nvSpPr>
        <p:spPr>
          <a:xfrm>
            <a:off x="315912" y="3091179"/>
            <a:ext cx="8512176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Phase Transition of Quantum Extremal surface： [G. Penington</a:t>
            </a:r>
            <a:r>
              <a:t>,2019; A. Almheiri, N. Engelhardt, D. Marolf and H. Maxﬁeld,2019]</a:t>
            </a:r>
          </a:p>
        </p:txBody>
      </p:sp>
      <p:sp>
        <p:nvSpPr>
          <p:cNvPr id="110" name="方程"/>
          <p:cNvSpPr txBox="1"/>
          <p:nvPr/>
        </p:nvSpPr>
        <p:spPr>
          <a:xfrm>
            <a:off x="1199634" y="2657576"/>
            <a:ext cx="1747072" cy="2163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cr m:val="script"/>
                        </m:r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⊗</m:t>
                  </m:r>
                  <m:sSub>
                    <m:e>
                      <m:r>
                        <m:rPr>
                          <m:scr m:val="script"/>
                        </m:rP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</m:oMath>
              </m:oMathPara>
            </a14:m>
          </a:p>
        </p:txBody>
      </p:sp>
      <p:sp>
        <p:nvSpPr>
          <p:cNvPr id="111" name="方程"/>
          <p:cNvSpPr txBox="1"/>
          <p:nvPr/>
        </p:nvSpPr>
        <p:spPr>
          <a:xfrm>
            <a:off x="1008719" y="1779710"/>
            <a:ext cx="1975442" cy="21620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latinLnBrk="1"/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exp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b>
                      <m:bar>
                        <m:barPr>
                          <m:ctrlP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ba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</a:p>
        </p:txBody>
      </p:sp>
      <p:pic>
        <p:nvPicPr>
          <p:cNvPr id="112" name="3pagecurve.pdf" descr="3pagecurv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21829" y="1004755"/>
            <a:ext cx="3207980" cy="228447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plit Property the Hilbert space:"/>
          <p:cNvSpPr txBox="1"/>
          <p:nvPr/>
        </p:nvSpPr>
        <p:spPr>
          <a:xfrm>
            <a:off x="735330" y="2269744"/>
            <a:ext cx="3015643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Split Property the Hilbert space: </a:t>
            </a:r>
          </a:p>
        </p:txBody>
      </p:sp>
      <p:sp>
        <p:nvSpPr>
          <p:cNvPr id="114" name="Unitarity of bipartite systems:"/>
          <p:cNvSpPr txBox="1"/>
          <p:nvPr/>
        </p:nvSpPr>
        <p:spPr>
          <a:xfrm>
            <a:off x="701805" y="1248891"/>
            <a:ext cx="2806242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 Unitarity of bipartite systems: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幻灯片编号"/>
          <p:cNvSpPr txBox="1"/>
          <p:nvPr>
            <p:ph type="sldNum" sz="quarter" idx="2"/>
          </p:nvPr>
        </p:nvSpPr>
        <p:spPr>
          <a:xfrm>
            <a:off x="8380641" y="659052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7" name="Background: Bath set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Background: Bath setup</a:t>
            </a:r>
          </a:p>
        </p:txBody>
      </p:sp>
      <p:pic>
        <p:nvPicPr>
          <p:cNvPr id="118" name="bathdual.pdf" descr="bathdu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250" y="1435100"/>
            <a:ext cx="7937500" cy="398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幻灯片编号"/>
          <p:cNvSpPr txBox="1"/>
          <p:nvPr>
            <p:ph type="sldNum" sz="quarter" idx="2"/>
          </p:nvPr>
        </p:nvSpPr>
        <p:spPr>
          <a:xfrm>
            <a:off x="8380641" y="659052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1" name="Background: island conj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Background: island conjecture</a:t>
            </a:r>
          </a:p>
        </p:txBody>
      </p:sp>
      <p:pic>
        <p:nvPicPr>
          <p:cNvPr id="122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356" y="1589534"/>
            <a:ext cx="3964891" cy="369925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文本框 5"/>
          <p:cNvSpPr txBox="1"/>
          <p:nvPr/>
        </p:nvSpPr>
        <p:spPr>
          <a:xfrm>
            <a:off x="274069" y="725148"/>
            <a:ext cx="6191251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Island Conjecture [A. Almheiri, R. Mahajan, J. Maldacena and Y. Zhao</a:t>
            </a:r>
            <a:r>
              <a:t>, 2019]</a:t>
            </a:r>
          </a:p>
        </p:txBody>
      </p:sp>
      <p:sp>
        <p:nvSpPr>
          <p:cNvPr id="124" name="At late times, we are required to include the disconnected region inside the black hole, which is often called “island” with full fine-grained entropy of the radiation is"/>
          <p:cNvSpPr txBox="1"/>
          <p:nvPr/>
        </p:nvSpPr>
        <p:spPr>
          <a:xfrm>
            <a:off x="333589" y="5313583"/>
            <a:ext cx="9077822" cy="1028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257175" indent="-257175" defTabSz="685800">
              <a:lnSpc>
                <a:spcPct val="130000"/>
              </a:lnSpc>
              <a:spcBef>
                <a:spcPts val="400"/>
              </a:spcBef>
              <a:buSzPct val="100000"/>
              <a:buChar char="➢"/>
              <a:defRPr sz="1600"/>
            </a:pPr>
            <a:r>
              <a:t>At late times, we are required to include the disconnected region inside the black hole, which is often called “island” with full fine-grained entropy of the radiation is</a:t>
            </a:r>
          </a:p>
          <a:p>
            <a:pPr defTabSz="685800">
              <a:lnSpc>
                <a:spcPct val="130000"/>
              </a:lnSpc>
              <a:spcBef>
                <a:spcPts val="400"/>
              </a:spcBef>
              <a:buFont typeface="Wingdings"/>
              <a:defRPr sz="1600"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/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lim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lim>
                  </m:limLow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sub>
                  </m:sSub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f>
                    <m:fPr>
                      <m:ctrl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xmlns:a="http://schemas.openxmlformats.org/drawingml/2006/main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num>
                    <m:den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e>
                          <m:r>
                            <a:rPr xmlns:a="http://schemas.openxmlformats.org/drawingml/2006/main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xmlns:a="http://schemas.openxmlformats.org/drawingml/2006/main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den>
                  </m:f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∪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  <a:endParaRPr sz="1226"/>
          </a:p>
        </p:txBody>
      </p:sp>
      <p:pic>
        <p:nvPicPr>
          <p:cNvPr id="125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3778" y="2575302"/>
            <a:ext cx="4679010" cy="150325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(double holography model based on RS brane)"/>
          <p:cNvSpPr txBox="1"/>
          <p:nvPr/>
        </p:nvSpPr>
        <p:spPr>
          <a:xfrm>
            <a:off x="4770813" y="4586087"/>
            <a:ext cx="3804941" cy="2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00">
              <a:lnSpc>
                <a:spcPct val="130000"/>
              </a:lnSpc>
              <a:spcBef>
                <a:spcPts val="400"/>
              </a:spcBef>
              <a:defRPr sz="1600"/>
            </a:lvl1pPr>
          </a:lstStyle>
          <a:p>
            <a:pPr/>
            <a:r>
              <a:t>(double holography model based on RS brane)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幻灯片编号"/>
          <p:cNvSpPr txBox="1"/>
          <p:nvPr>
            <p:ph type="sldNum" sz="quarter" idx="2"/>
          </p:nvPr>
        </p:nvSpPr>
        <p:spPr>
          <a:xfrm>
            <a:off x="8380641" y="6590527"/>
            <a:ext cx="269228" cy="3484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Split Problem (H.Geng, Raju, etc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9176" indent="-209176" defTabSz="410765">
              <a:lnSpc>
                <a:spcPct val="100000"/>
              </a:lnSpc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Split Problem </a:t>
            </a:r>
            <a:r>
              <a:rPr>
                <a:solidFill>
                  <a:srgbClr val="000000"/>
                </a:solidFill>
              </a:rPr>
              <a:t>(H.Geng, Raju, etc)</a:t>
            </a:r>
            <a:endParaRPr>
              <a:solidFill>
                <a:srgbClr val="000000"/>
              </a:solidFill>
            </a:endParaRPr>
          </a:p>
          <a:p>
            <a:pPr marL="213894" indent="-213894" defTabSz="410765">
              <a:lnSpc>
                <a:spcPct val="100000"/>
              </a:lnSpc>
              <a:spcBef>
                <a:spcPts val="1900"/>
              </a:spcBef>
              <a:buAutoNum type="arabicPeriod" startAt="1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Violating Gravitational Gauss Law</a:t>
            </a:r>
          </a:p>
          <a:p>
            <a:pPr marL="213894" indent="-213894" defTabSz="410765">
              <a:lnSpc>
                <a:spcPct val="100000"/>
              </a:lnSpc>
              <a:spcBef>
                <a:spcPts val="1900"/>
              </a:spcBef>
              <a:buAutoNum type="arabicPeriod" startAt="1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Massive Graviton</a:t>
            </a:r>
          </a:p>
          <a:p>
            <a:pPr marL="213894" indent="-213894" defTabSz="410765">
              <a:lnSpc>
                <a:spcPct val="100000"/>
              </a:lnSpc>
              <a:spcBef>
                <a:spcPts val="1900"/>
              </a:spcBef>
              <a:buAutoNum type="arabicPeriod" startAt="1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Dressing Problem of island</a:t>
            </a:r>
          </a:p>
          <a:p>
            <a:pPr marL="209176" indent="-209176" defTabSz="410765">
              <a:lnSpc>
                <a:spcPct val="100000"/>
              </a:lnSpc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Trivial Page Curve vs Pivoted Page Curve</a:t>
            </a:r>
          </a:p>
        </p:txBody>
      </p:sp>
      <p:sp>
        <p:nvSpPr>
          <p:cNvPr id="130" name="Puzzles! All bath Puzzles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Puzzles! All bath Puzzles!</a:t>
            </a:r>
          </a:p>
        </p:txBody>
      </p:sp>
      <p:pic>
        <p:nvPicPr>
          <p:cNvPr id="131" name="3pagecurve.pdf" descr="3pagecurv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389" y="3393390"/>
            <a:ext cx="4191001" cy="2984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线条"/>
          <p:cNvSpPr/>
          <p:nvPr/>
        </p:nvSpPr>
        <p:spPr>
          <a:xfrm>
            <a:off x="1904599" y="6045881"/>
            <a:ext cx="3187056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133" name="Trivial Page Curve"/>
          <p:cNvSpPr txBox="1"/>
          <p:nvPr/>
        </p:nvSpPr>
        <p:spPr>
          <a:xfrm>
            <a:off x="1045769" y="6102244"/>
            <a:ext cx="188405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09176" indent="-209176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Trivial Page Curve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幻灯片编号"/>
          <p:cNvSpPr txBox="1"/>
          <p:nvPr>
            <p:ph type="sldNum" sz="quarter" idx="2"/>
          </p:nvPr>
        </p:nvSpPr>
        <p:spPr>
          <a:xfrm>
            <a:off x="8380641" y="659052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6" name="Split Problem of the non-gravitating bath setup:…"/>
          <p:cNvSpPr txBox="1"/>
          <p:nvPr>
            <p:ph type="body" idx="1"/>
          </p:nvPr>
        </p:nvSpPr>
        <p:spPr>
          <a:xfrm>
            <a:off x="334345" y="976756"/>
            <a:ext cx="8151467" cy="520849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Split Problem of the non-gravitating bath setup:</a:t>
            </a:r>
          </a:p>
          <a:p>
            <a:pPr marL="213894" indent="-213894">
              <a:buAutoNum type="arabicPeriod" startAt="1"/>
            </a:pPr>
            <a:r>
              <a:t>holography is lack in the non-gravitational region</a:t>
            </a:r>
          </a:p>
          <a:p>
            <a:pPr marL="213894" indent="-213894">
              <a:buAutoNum type="arabicPeriod" startAt="1"/>
            </a:pPr>
            <a:r>
              <a:t>breaking the gravitational Gauss law so the energy conservation is not: 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∂</m:t>
                    </m:r>
                  </m:e>
                  <m:sub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sSup>
                  <m:e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p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sup>
                </m:sSup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1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0,</m:t>
                </m:r>
              </m:oMath>
            </a14:m>
          </a:p>
          <a:p>
            <a:pPr marL="213894" indent="-213894">
              <a:buAutoNum type="arabicPeriod" startAt="1"/>
            </a:pPr>
            <a:r>
              <a:t>leading to massive graviton spectrum in dynamic gravity theory</a:t>
            </a:r>
          </a:p>
          <a:p>
            <a:pPr marL="213894" indent="-213894">
              <a:buAutoNum type="arabicPeriod" startAt="1"/>
            </a:pPr>
            <a:r>
              <a:t>otherwise: trivial Page curve for gravitating bath</a:t>
            </a:r>
          </a:p>
        </p:txBody>
      </p:sp>
      <p:sp>
        <p:nvSpPr>
          <p:cNvPr id="137" name="Questioning the bath set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Questioning the bath setup</a:t>
            </a:r>
          </a:p>
        </p:txBody>
      </p:sp>
      <p:sp>
        <p:nvSpPr>
          <p:cNvPr id="138" name="[H.Geng, S.Raju, etc]"/>
          <p:cNvSpPr txBox="1"/>
          <p:nvPr/>
        </p:nvSpPr>
        <p:spPr>
          <a:xfrm>
            <a:off x="4393327" y="976756"/>
            <a:ext cx="196443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10765">
              <a:spcBef>
                <a:spcPts val="1900"/>
              </a:spcBef>
              <a:defRPr sz="1600">
                <a:solidFill>
                  <a:srgbClr val="0096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 [H.Geng, S.Raju, etc]</a:t>
            </a:r>
          </a:p>
        </p:txBody>
      </p:sp>
      <p:pic>
        <p:nvPicPr>
          <p:cNvPr id="139" name="3pagecurve.pdf" descr="3pagecurv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389" y="3393390"/>
            <a:ext cx="4191001" cy="2984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线条"/>
          <p:cNvSpPr/>
          <p:nvPr/>
        </p:nvSpPr>
        <p:spPr>
          <a:xfrm>
            <a:off x="1904599" y="6045881"/>
            <a:ext cx="3187056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141" name="Trivial Page Curve"/>
          <p:cNvSpPr txBox="1"/>
          <p:nvPr/>
        </p:nvSpPr>
        <p:spPr>
          <a:xfrm>
            <a:off x="1045769" y="6102244"/>
            <a:ext cx="188405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209176" indent="-209176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16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Trivial Page Curve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幻灯片编号"/>
          <p:cNvSpPr txBox="1"/>
          <p:nvPr>
            <p:ph type="sldNum" sz="quarter" idx="2"/>
          </p:nvPr>
        </p:nvSpPr>
        <p:spPr>
          <a:xfrm>
            <a:off x="8380641" y="659052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Central Spirit of the 2nd law thought experiment by Maxwell:…"/>
          <p:cNvSpPr txBox="1"/>
          <p:nvPr>
            <p:ph type="body" sz="half" idx="1"/>
          </p:nvPr>
        </p:nvSpPr>
        <p:spPr>
          <a:xfrm>
            <a:off x="422431" y="1065957"/>
            <a:ext cx="8299138" cy="210540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Central Spirit of the 2nd law thought experiment by Maxwell:</a:t>
            </a:r>
          </a:p>
          <a:p>
            <a:pPr marL="213894" indent="-213894">
              <a:buAutoNum type="arabicPeriod" startAt="1"/>
            </a:pPr>
            <a:r>
              <a:t>The demon can detect microscopic information and manipulate the evolving direction. </a:t>
            </a:r>
          </a:p>
          <a:p>
            <a:pPr marL="213894" indent="-213894">
              <a:buAutoNum type="arabicPeriod" startAt="1"/>
            </a:pPr>
            <a:r>
              <a:t>The ordinary tendency of subsystem is violated and the whole system could evolve into direction seems to be against the second law. </a:t>
            </a:r>
          </a:p>
          <a:p>
            <a:pPr marL="213894" indent="-213894">
              <a:buAutoNum type="arabicPeriod" startAt="1"/>
            </a:pPr>
            <a:r>
              <a:t>The demon’s hidden memory is always a part of the whole system for unitarity. </a:t>
            </a:r>
          </a:p>
          <a:p>
            <a:pPr marL="213894" indent="-213894">
              <a:buAutoNum type="arabicPeriod" startAt="1"/>
            </a:pPr>
            <a:r>
              <a:t> When including back the demon, 2nd law is not actually violated.</a:t>
            </a:r>
          </a:p>
        </p:txBody>
      </p:sp>
      <p:sp>
        <p:nvSpPr>
          <p:cNvPr id="145" name="Historical Maxwell’s Demon: similarity to the non-gravitating ba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Historical Maxwell’s Demon: similarity to the non-gravitating bath</a:t>
            </a:r>
          </a:p>
        </p:txBody>
      </p:sp>
      <p:pic>
        <p:nvPicPr>
          <p:cNvPr id="146" name="DemonEq.pdf" descr="DemonEq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279" y="3665839"/>
            <a:ext cx="8102601" cy="224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Proposal："/>
          <p:cNvSpPr txBox="1"/>
          <p:nvPr/>
        </p:nvSpPr>
        <p:spPr>
          <a:xfrm>
            <a:off x="548099" y="3388128"/>
            <a:ext cx="104140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/>
            <a:r>
              <a:t>Proposal：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幻灯片编号"/>
          <p:cNvSpPr txBox="1"/>
          <p:nvPr>
            <p:ph type="sldNum" sz="quarter" idx="2"/>
          </p:nvPr>
        </p:nvSpPr>
        <p:spPr>
          <a:xfrm>
            <a:off x="8380641" y="6590527"/>
            <a:ext cx="218441" cy="3484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0" name="If we omit the hidden information of the demon, we find information loss with thermal entropy continue to increasing due to Hawking's calculation of radiation. This is a break of unitarity and leads to information loss.…"/>
          <p:cNvSpPr txBox="1"/>
          <p:nvPr>
            <p:ph type="body" idx="1"/>
          </p:nvPr>
        </p:nvSpPr>
        <p:spPr>
          <a:xfrm>
            <a:off x="210904" y="-42051"/>
            <a:ext cx="8099121" cy="3400029"/>
          </a:xfrm>
          <a:prstGeom prst="rect">
            <a:avLst/>
          </a:prstGeom>
        </p:spPr>
        <p:txBody>
          <a:bodyPr/>
          <a:lstStyle/>
          <a:p>
            <a:pPr marL="0" indent="0" defTabSz="644651">
              <a:spcBef>
                <a:spcPts val="300"/>
              </a:spcBef>
              <a:buSzTx/>
              <a:buNone/>
              <a:defRPr sz="1504"/>
            </a:pPr>
          </a:p>
          <a:p>
            <a:pPr marL="0" indent="0" defTabSz="644651">
              <a:spcBef>
                <a:spcPts val="300"/>
              </a:spcBef>
              <a:buSzTx/>
              <a:buNone/>
              <a:defRPr sz="1504"/>
            </a:pPr>
          </a:p>
          <a:p>
            <a:pPr marL="251326" indent="-251326" defTabSz="644651">
              <a:spcBef>
                <a:spcPts val="300"/>
              </a:spcBef>
              <a:buAutoNum type="alphaUcPeriod" startAt="1"/>
              <a:defRPr sz="1504"/>
            </a:pPr>
            <a:r>
              <a:t>  If we omit the hidden information of the demon, we find information loss with thermal entropy continue to increasing due to Hawking's calculation of radiation. This is a break of unitarity and leads to information loss.</a:t>
            </a:r>
          </a:p>
          <a:p>
            <a:pPr marL="251326" indent="-251326" defTabSz="644651">
              <a:spcBef>
                <a:spcPts val="300"/>
              </a:spcBef>
              <a:buAutoNum type="alphaUcPeriod" startAt="1"/>
              <a:defRPr sz="1504"/>
            </a:pPr>
            <a:r>
              <a:t>  If we regard the demon and information as outside of QG Hilbert space, we get the original Page curve, which is pivoted at the Page time. This could be what the non-gravitating bath means, with gravitational subsystem not unitary but the whole system unitary.</a:t>
            </a:r>
          </a:p>
          <a:p>
            <a:pPr marL="251326" indent="-251326" defTabSz="644651">
              <a:spcBef>
                <a:spcPts val="300"/>
              </a:spcBef>
              <a:buAutoNum type="alphaUcPeriod" startAt="1"/>
              <a:defRPr sz="1504"/>
            </a:pPr>
            <a:r>
              <a:t>  When adding back the un-notice Demon to the system, the holography get recovered together with a trivial Page Curve in the closed Quantum Gravity system: (Single boundary CFT dual)</a:t>
            </a:r>
          </a:p>
        </p:txBody>
      </p:sp>
      <p:sp>
        <p:nvSpPr>
          <p:cNvPr id="151" name="Reinterpret the Page Curve with Maxwell’s Dem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Reinterpret the Page Curve with Maxwell’s Demon</a:t>
            </a:r>
          </a:p>
        </p:txBody>
      </p:sp>
      <p:pic>
        <p:nvPicPr>
          <p:cNvPr id="152" name="3pagecurve.pdf" descr="3pagecurv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4964" y="3603888"/>
            <a:ext cx="4191001" cy="2984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A:"/>
          <p:cNvSpPr txBox="1"/>
          <p:nvPr/>
        </p:nvSpPr>
        <p:spPr>
          <a:xfrm>
            <a:off x="5524254" y="4827929"/>
            <a:ext cx="16510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/>
            </a:lvl1pPr>
          </a:lstStyle>
          <a:p>
            <a:pPr/>
            <a:r>
              <a:t>A:</a:t>
            </a:r>
          </a:p>
        </p:txBody>
      </p:sp>
      <p:sp>
        <p:nvSpPr>
          <p:cNvPr id="154" name="B:"/>
          <p:cNvSpPr txBox="1"/>
          <p:nvPr/>
        </p:nvSpPr>
        <p:spPr>
          <a:xfrm>
            <a:off x="3933596" y="5603261"/>
            <a:ext cx="194792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/>
            </a:lvl1pPr>
          </a:lstStyle>
          <a:p>
            <a:pPr/>
            <a:r>
              <a:t>B: </a:t>
            </a:r>
          </a:p>
        </p:txBody>
      </p:sp>
      <p:sp>
        <p:nvSpPr>
          <p:cNvPr id="155" name="C: Trivial"/>
          <p:cNvSpPr txBox="1"/>
          <p:nvPr/>
        </p:nvSpPr>
        <p:spPr>
          <a:xfrm>
            <a:off x="3933596" y="6075476"/>
            <a:ext cx="60139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/>
            </a:lvl1pPr>
          </a:lstStyle>
          <a:p>
            <a:pPr/>
            <a:r>
              <a:t>C: Trivial</a:t>
            </a:r>
          </a:p>
        </p:txBody>
      </p:sp>
      <p:sp>
        <p:nvSpPr>
          <p:cNvPr id="156" name="New Question: Could the bath could also supply the possible tendency violation to the original gravitating system?"/>
          <p:cNvSpPr txBox="1"/>
          <p:nvPr/>
        </p:nvSpPr>
        <p:spPr>
          <a:xfrm>
            <a:off x="363474" y="3377028"/>
            <a:ext cx="8774212" cy="20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00">
              <a:lnSpc>
                <a:spcPct val="130000"/>
              </a:lnSpc>
              <a:spcBef>
                <a:spcPts val="400"/>
              </a:spcBef>
              <a:defRPr sz="1500">
                <a:solidFill>
                  <a:srgbClr val="942192"/>
                </a:solidFill>
              </a:defRPr>
            </a:lvl1pPr>
          </a:lstStyle>
          <a:p>
            <a:pPr/>
            <a:r>
              <a:t>New Question: Could the bath could also supply the possible tendency violation to the original gravitating system?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hengp">
  <a:themeElements>
    <a:clrScheme name="cheng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hengp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cheng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engp">
  <a:themeElements>
    <a:clrScheme name="cheng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hengp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cheng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