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483" r:id="rId2"/>
    <p:sldId id="2484" r:id="rId3"/>
    <p:sldId id="2485" r:id="rId4"/>
    <p:sldId id="2486" r:id="rId5"/>
    <p:sldId id="2487" r:id="rId6"/>
    <p:sldId id="2489" r:id="rId7"/>
    <p:sldId id="2518" r:id="rId8"/>
    <p:sldId id="2519" r:id="rId9"/>
    <p:sldId id="2520" r:id="rId10"/>
    <p:sldId id="2529" r:id="rId11"/>
    <p:sldId id="2539" r:id="rId12"/>
    <p:sldId id="2537" r:id="rId13"/>
    <p:sldId id="2538" r:id="rId14"/>
    <p:sldId id="2536" r:id="rId15"/>
    <p:sldId id="2540" r:id="rId16"/>
    <p:sldId id="2504" r:id="rId17"/>
    <p:sldId id="2524" r:id="rId18"/>
    <p:sldId id="2510" r:id="rId19"/>
    <p:sldId id="2532" r:id="rId20"/>
    <p:sldId id="2526" r:id="rId21"/>
    <p:sldId id="2513" r:id="rId22"/>
    <p:sldId id="2514" r:id="rId23"/>
    <p:sldId id="2533" r:id="rId24"/>
    <p:sldId id="2534" r:id="rId25"/>
    <p:sldId id="253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7">
          <p15:clr>
            <a:srgbClr val="A4A3A4"/>
          </p15:clr>
        </p15:guide>
        <p15:guide id="2" pos="393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xueguang" initials="w" lastIdx="1" clrIdx="0"/>
  <p:cmAuthor id="2" name="Peter wei" initials="P"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FAFA"/>
    <a:srgbClr val="E6E6E6"/>
    <a:srgbClr val="DCDCDC"/>
    <a:srgbClr val="F0F0F0"/>
    <a:srgbClr val="1F4E79"/>
    <a:srgbClr val="0432FF"/>
    <a:srgbClr val="8B038B"/>
    <a:srgbClr val="FF40FF"/>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63" autoAdjust="0"/>
    <p:restoredTop sz="96405"/>
  </p:normalViewPr>
  <p:slideViewPr>
    <p:cSldViewPr snapToGrid="0">
      <p:cViewPr varScale="1">
        <p:scale>
          <a:sx n="80" d="100"/>
          <a:sy n="80" d="100"/>
        </p:scale>
        <p:origin x="492" y="96"/>
      </p:cViewPr>
      <p:guideLst>
        <p:guide orient="horz" pos="2077"/>
        <p:guide pos="3938"/>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2023/5/19</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2023/5/19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4818" name="Slide Number Placeholder 6"/>
          <p:cNvSpPr txBox="1">
            <a:spLocks noGrp="1"/>
          </p:cNvSpPr>
          <p:nvPr/>
        </p:nvSpPr>
        <p:spPr>
          <a:xfrm>
            <a:off x="3883025" y="8683625"/>
            <a:ext cx="2971800" cy="457200"/>
          </a:xfrm>
          <a:prstGeom prst="rect">
            <a:avLst/>
          </a:prstGeom>
          <a:noFill/>
          <a:ln w="9525">
            <a:noFill/>
          </a:ln>
        </p:spPr>
        <p:txBody>
          <a:bodyPr anchor="b"/>
          <a:lstStyle/>
          <a:p>
            <a:pPr lvl="0" indent="0" algn="r"/>
            <a:fld id="{9A0DB2DC-4C9A-4742-B13C-FB6460FD3503}" type="slidenum">
              <a:rPr lang="en-US" altLang="zh-CN" sz="1200" dirty="0">
                <a:latin typeface="Calibri" panose="020F0502020204030204" pitchFamily="34" charset="0"/>
                <a:ea typeface="MS PGothic" panose="020B0600070205080204" pitchFamily="34" charset="-128"/>
              </a:rPr>
              <a:pPr lvl="0" indent="0" algn="r"/>
              <a:t>3</a:t>
            </a:fld>
            <a:endParaRPr lang="en-US" altLang="zh-CN" sz="1200" dirty="0">
              <a:latin typeface="Calibri" panose="020F0502020204030204" pitchFamily="34" charset="0"/>
              <a:ea typeface="MS PGothic" panose="020B0600070205080204" pitchFamily="34" charset="-128"/>
            </a:endParaRPr>
          </a:p>
        </p:txBody>
      </p:sp>
      <p:sp>
        <p:nvSpPr>
          <p:cNvPr id="34819" name="Rectangle 7"/>
          <p:cNvSpPr txBox="1">
            <a:spLocks noGrp="1"/>
          </p:cNvSpPr>
          <p:nvPr/>
        </p:nvSpPr>
        <p:spPr>
          <a:xfrm>
            <a:off x="3883025" y="8683625"/>
            <a:ext cx="2971800" cy="457200"/>
          </a:xfrm>
          <a:prstGeom prst="rect">
            <a:avLst/>
          </a:prstGeom>
          <a:noFill/>
          <a:ln w="9525">
            <a:noFill/>
          </a:ln>
        </p:spPr>
        <p:txBody>
          <a:bodyPr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pPr lvl="0" indent="0" algn="r"/>
              <a:t>3</a:t>
            </a:fld>
            <a:endParaRPr lang="en-US" altLang="zh-CN" sz="1200" dirty="0">
              <a:latin typeface="Calibri" panose="020F0502020204030204" pitchFamily="34" charset="0"/>
              <a:ea typeface="宋体" panose="02010600030101010101" pitchFamily="2" charset="-122"/>
            </a:endParaRPr>
          </a:p>
        </p:txBody>
      </p:sp>
      <p:sp>
        <p:nvSpPr>
          <p:cNvPr id="34820" name="Rectangle 2"/>
          <p:cNvSpPr>
            <a:spLocks noGrp="1" noRot="1" noChangeAspect="1" noTextEdit="1"/>
          </p:cNvSpPr>
          <p:nvPr>
            <p:ph type="sldImg"/>
          </p:nvPr>
        </p:nvSpPr>
        <p:spPr>
          <a:xfrm>
            <a:off x="379413" y="684213"/>
            <a:ext cx="6096000" cy="3429000"/>
          </a:xfrm>
        </p:spPr>
      </p:sp>
      <p:sp>
        <p:nvSpPr>
          <p:cNvPr id="34821" name="Rectangle 3"/>
          <p:cNvSpPr>
            <a:spLocks noGrp="1" noRot="1"/>
          </p:cNvSpPr>
          <p:nvPr>
            <p:ph type="body"/>
          </p:nvPr>
        </p:nvSpPr>
        <p:spPr>
          <a:xfrm>
            <a:off x="684213" y="4341813"/>
            <a:ext cx="5486400" cy="4114800"/>
          </a:xfrm>
        </p:spPr>
        <p:txBody>
          <a:bodyPr wrap="square" lIns="91440" tIns="45720" rIns="91440" bIns="45720" anchor="t"/>
          <a:lstStyle/>
          <a:p>
            <a:pPr lvl="0" eaLnBrk="1" hangingPunct="1">
              <a:spcBef>
                <a:spcPct val="0"/>
              </a:spcBef>
            </a:pPr>
            <a:r>
              <a:rPr lang="zh-CN" altLang="en-US" dirty="0">
                <a:latin typeface="Times New Roman" panose="02020603050405020304" pitchFamily="18" charset="0"/>
                <a:ea typeface="宋体" panose="02010600030101010101" pitchFamily="2" charset="-122"/>
              </a:rPr>
              <a:t>五百米口径球面射电望远镜，</a:t>
            </a:r>
            <a:r>
              <a:rPr lang="en-US" altLang="zh-CN" dirty="0">
                <a:latin typeface="Times New Roman" panose="02020603050405020304" pitchFamily="18" charset="0"/>
                <a:ea typeface="宋体" panose="02010600030101010101" pitchFamily="2" charset="-122"/>
              </a:rPr>
              <a:t>aberration</a:t>
            </a:r>
            <a:r>
              <a:rPr lang="zh-CN" altLang="en-US" dirty="0">
                <a:latin typeface="Times New Roman" panose="02020603050405020304" pitchFamily="18" charset="0"/>
                <a:ea typeface="宋体" panose="02010600030101010101" pitchFamily="2" charset="-122"/>
              </a:rPr>
              <a:t>可以说为“像差”</a:t>
            </a:r>
          </a:p>
          <a:p>
            <a:pPr lvl="0" eaLnBrk="1" hangingPunct="1">
              <a:spcBef>
                <a:spcPct val="0"/>
              </a:spcBef>
            </a:pPr>
            <a:endParaRPr lang="zh-CN" altLang="en-US" dirty="0">
              <a:latin typeface="Times New Roman" panose="02020603050405020304" pitchFamily="18" charset="0"/>
              <a:ea typeface="宋体" panose="02010600030101010101" pitchFamily="2" charset="-122"/>
            </a:endParaRPr>
          </a:p>
          <a:p>
            <a:pPr lvl="0" eaLnBrk="1" hangingPunct="1">
              <a:spcBef>
                <a:spcPct val="0"/>
              </a:spcBef>
            </a:pPr>
            <a:r>
              <a:rPr lang="en-US" altLang="zh-CN" dirty="0">
                <a:latin typeface="Times New Roman" panose="02020603050405020304" pitchFamily="18" charset="0"/>
                <a:ea typeface="宋体" panose="02010600030101010101" pitchFamily="2" charset="-122"/>
              </a:rPr>
              <a:t>4200</a:t>
            </a:r>
            <a:r>
              <a:rPr lang="zh-CN" altLang="en-US" dirty="0">
                <a:latin typeface="Times New Roman" panose="02020603050405020304" pitchFamily="18" charset="0"/>
                <a:ea typeface="宋体" panose="02010600030101010101" pitchFamily="2" charset="-122"/>
              </a:rPr>
              <a:t>面反射单元</a:t>
            </a:r>
          </a:p>
          <a:p>
            <a:pPr lvl="0" eaLnBrk="1" hangingPunct="1">
              <a:spcBef>
                <a:spcPct val="0"/>
              </a:spcBef>
            </a:pPr>
            <a:endParaRPr lang="zh-CN" altLang="en-US" dirty="0">
              <a:latin typeface="Times New Roman" panose="02020603050405020304" pitchFamily="18" charset="0"/>
              <a:ea typeface="宋体" panose="02010600030101010101" pitchFamily="2" charset="-122"/>
            </a:endParaRPr>
          </a:p>
          <a:p>
            <a:pPr lvl="0" eaLnBrk="1" hangingPunct="1">
              <a:spcBef>
                <a:spcPct val="0"/>
              </a:spcBef>
              <a:buFont typeface="Wingdings" panose="05000000000000000000" pitchFamily="2" charset="2"/>
              <a:buChar char="Ø"/>
            </a:pPr>
            <a:r>
              <a:rPr lang="en-US" altLang="zh-CN" dirty="0">
                <a:latin typeface="Times New Roman" panose="02020603050405020304" pitchFamily="18" charset="0"/>
                <a:ea typeface="宋体" panose="02010600030101010101" pitchFamily="2" charset="-122"/>
              </a:rPr>
              <a:t>Arecibo</a:t>
            </a:r>
          </a:p>
          <a:p>
            <a:pPr lvl="0" eaLnBrk="1" hangingPunct="1">
              <a:spcBef>
                <a:spcPct val="0"/>
              </a:spcBef>
              <a:buFont typeface="Wingdings" panose="05000000000000000000" pitchFamily="2" charset="2"/>
              <a:buChar char="Ø"/>
            </a:pPr>
            <a:endParaRPr lang="en-US" altLang="zh-CN" dirty="0">
              <a:latin typeface="Times New Roman" panose="02020603050405020304" pitchFamily="18" charset="0"/>
              <a:ea typeface="宋体" panose="02010600030101010101" pitchFamily="2" charset="-122"/>
            </a:endParaRPr>
          </a:p>
          <a:p>
            <a:pPr lvl="0" eaLnBrk="1" hangingPunct="1">
              <a:spcBef>
                <a:spcPct val="0"/>
              </a:spcBef>
              <a:buFont typeface="Wingdings" panose="05000000000000000000" pitchFamily="2" charset="2"/>
              <a:buChar char="•"/>
            </a:pPr>
            <a:r>
              <a:rPr lang="zh-CN" altLang="en-US" dirty="0">
                <a:latin typeface="Times New Roman" panose="02020603050405020304" pitchFamily="18" charset="0"/>
                <a:ea typeface="宋体" panose="02010600030101010101" pitchFamily="2" charset="-122"/>
              </a:rPr>
              <a:t>强调自主创新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AU" altLang="zh-CN" sz="1200" baseline="0" dirty="0">
                <a:ea typeface="宋体" panose="02010600030101010101" pitchFamily="2" charset="-122"/>
              </a:rPr>
              <a:pPr lvl="0" algn="r" eaLnBrk="1" hangingPunct="1">
                <a:spcBef>
                  <a:spcPct val="0"/>
                </a:spcBef>
              </a:pPr>
              <a:t>13</a:t>
            </a:fld>
            <a:endParaRPr lang="en-AU" altLang="zh-CN" sz="1200" baseline="0" dirty="0">
              <a:ea typeface="宋体" panose="02010600030101010101" pitchFamily="2" charset="-122"/>
            </a:endParaRPr>
          </a:p>
        </p:txBody>
      </p:sp>
      <p:sp>
        <p:nvSpPr>
          <p:cNvPr id="96259" name="Rectangle 2"/>
          <p:cNvSpPr>
            <a:spLocks noGrp="1" noRot="1" noChangeAspect="1" noTextEdit="1"/>
          </p:cNvSpPr>
          <p:nvPr>
            <p:ph type="sldImg"/>
          </p:nvPr>
        </p:nvSpPr>
        <p:spPr/>
      </p:sp>
      <p:sp>
        <p:nvSpPr>
          <p:cNvPr id="96260" name="Rectangle 3"/>
          <p:cNvSpPr>
            <a:spLocks noGrp="1"/>
          </p:cNvSpPr>
          <p:nvPr>
            <p:ph type="body" idx="1"/>
          </p:nvPr>
        </p:nvSpPr>
        <p:spPr/>
        <p:txBody>
          <a:bodyPr wrap="square" lIns="91440" tIns="45720" rIns="91440" bIns="45720" anchor="t" anchorCtr="0"/>
          <a:lstStyle/>
          <a:p>
            <a:pPr lvl="0" eaLnBrk="1" hangingPunct="1"/>
            <a:endParaRPr lang="zh-CN" altLang="en-US" dirty="0">
              <a:ea typeface="宋体" panose="02010600030101010101" pitchFamily="2" charset="-122"/>
            </a:endParaRPr>
          </a:p>
        </p:txBody>
      </p:sp>
    </p:spTree>
    <p:extLst>
      <p:ext uri="{BB962C8B-B14F-4D97-AF65-F5344CB8AC3E}">
        <p14:creationId xmlns:p14="http://schemas.microsoft.com/office/powerpoint/2010/main" val="241362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AU" altLang="zh-CN" sz="1200" baseline="0" dirty="0">
                <a:ea typeface="宋体" panose="02010600030101010101" pitchFamily="2" charset="-122"/>
              </a:rPr>
              <a:pPr lvl="0" algn="r" eaLnBrk="1" hangingPunct="1">
                <a:spcBef>
                  <a:spcPct val="0"/>
                </a:spcBef>
              </a:pPr>
              <a:t>14</a:t>
            </a:fld>
            <a:endParaRPr lang="en-AU" altLang="zh-CN" sz="1200" baseline="0" dirty="0">
              <a:ea typeface="宋体" panose="02010600030101010101" pitchFamily="2" charset="-122"/>
            </a:endParaRPr>
          </a:p>
        </p:txBody>
      </p:sp>
      <p:sp>
        <p:nvSpPr>
          <p:cNvPr id="109571" name="Rectangle 2"/>
          <p:cNvSpPr>
            <a:spLocks noGrp="1" noRot="1" noChangeAspect="1" noTextEdit="1"/>
          </p:cNvSpPr>
          <p:nvPr>
            <p:ph type="sldImg"/>
          </p:nvPr>
        </p:nvSpPr>
        <p:spPr/>
      </p:sp>
      <p:sp>
        <p:nvSpPr>
          <p:cNvPr id="109572" name="Rectangle 3"/>
          <p:cNvSpPr>
            <a:spLocks noGrp="1"/>
          </p:cNvSpPr>
          <p:nvPr>
            <p:ph type="body" idx="1"/>
          </p:nvPr>
        </p:nvSpPr>
        <p:spPr/>
        <p:txBody>
          <a:bodyPr wrap="square" lIns="91440" tIns="45720" rIns="91440" bIns="45720" anchor="t" anchorCtr="0"/>
          <a:lstStyle/>
          <a:p>
            <a:pPr lvl="0" eaLnBrk="1" hangingPunct="1"/>
            <a:endParaRPr lang="zh-CN" altLang="en-US" dirty="0">
              <a:ea typeface="宋体" panose="02010600030101010101" pitchFamily="2" charset="-122"/>
            </a:endParaRPr>
          </a:p>
        </p:txBody>
      </p:sp>
    </p:spTree>
    <p:extLst>
      <p:ext uri="{BB962C8B-B14F-4D97-AF65-F5344CB8AC3E}">
        <p14:creationId xmlns:p14="http://schemas.microsoft.com/office/powerpoint/2010/main" val="45879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sz="1200" baseline="0" dirty="0">
                <a:ea typeface="宋体" panose="02010600030101010101" pitchFamily="2" charset="-122"/>
              </a:rPr>
              <a:pPr lvl="0" algn="r" eaLnBrk="1" hangingPunct="1">
                <a:spcBef>
                  <a:spcPct val="0"/>
                </a:spcBef>
              </a:pPr>
              <a:t>15</a:t>
            </a:fld>
            <a:endParaRPr lang="en-US" altLang="zh-CN" sz="1200" baseline="0" dirty="0">
              <a:ea typeface="宋体" panose="02010600030101010101" pitchFamily="2" charset="-122"/>
            </a:endParaRPr>
          </a:p>
        </p:txBody>
      </p:sp>
      <p:sp>
        <p:nvSpPr>
          <p:cNvPr id="110595" name="Rectangle 2"/>
          <p:cNvSpPr>
            <a:spLocks noGrp="1" noRot="1" noChangeAspect="1" noTextEdit="1"/>
          </p:cNvSpPr>
          <p:nvPr>
            <p:ph type="sldImg"/>
          </p:nvPr>
        </p:nvSpPr>
        <p:spPr>
          <a:solidFill>
            <a:srgbClr val="FFFFFF">
              <a:alpha val="100000"/>
            </a:srgbClr>
          </a:solidFill>
        </p:spPr>
      </p:sp>
      <p:sp>
        <p:nvSpPr>
          <p:cNvPr id="110596" name="Rectangle 3"/>
          <p:cNvSpPr>
            <a:spLocks noGrp="1"/>
          </p:cNvSpPr>
          <p:nvPr>
            <p:ph type="body" idx="1"/>
          </p:nvPr>
        </p:nvSpPr>
        <p:spPr>
          <a:xfrm>
            <a:off x="914400" y="4343400"/>
            <a:ext cx="5029200" cy="4114800"/>
          </a:xfrm>
          <a:solidFill>
            <a:srgbClr val="FFFFFF">
              <a:alpha val="100000"/>
            </a:srgbClr>
          </a:solidFill>
          <a:ln>
            <a:solidFill>
              <a:srgbClr val="000000">
                <a:alpha val="100000"/>
              </a:srgbClr>
            </a:solidFill>
            <a:miter/>
          </a:ln>
        </p:spPr>
        <p:txBody>
          <a:bodyPr wrap="square" lIns="91440" tIns="45720" rIns="91440" bIns="45720" anchor="t" anchorCtr="0"/>
          <a:lstStyle/>
          <a:p>
            <a:pPr lvl="0" eaLnBrk="1" hangingPunct="1"/>
            <a:endParaRPr lang="zh-CN" altLang="zh-CN" dirty="0">
              <a:ea typeface="宋体" panose="02010600030101010101" pitchFamily="2" charset="-122"/>
            </a:endParaRPr>
          </a:p>
        </p:txBody>
      </p:sp>
    </p:spTree>
    <p:extLst>
      <p:ext uri="{BB962C8B-B14F-4D97-AF65-F5344CB8AC3E}">
        <p14:creationId xmlns:p14="http://schemas.microsoft.com/office/powerpoint/2010/main" val="4088780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E77256-1F49-4F81-8397-118264919CE4}" type="datetimeFigureOut">
              <a:rPr lang="zh-CN" altLang="en-US" smtClean="0"/>
              <a:pPr/>
              <a:t>2023/5/19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858D38-4330-4D92-9D79-B5FA7E563C82}" type="slidenum">
              <a:rPr lang="zh-CN" altLang="en-US" smtClean="0"/>
              <a:pPr/>
              <a:t>‹#›</a:t>
            </a:fld>
            <a:endParaRPr lang="zh-CN" alt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234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2023/5/19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2023/5/19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2023/5/19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2023/5/19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E77256-1F49-4F81-8397-118264919CE4}" type="datetimeFigureOut">
              <a:rPr lang="zh-CN" altLang="en-US" smtClean="0"/>
              <a:pPr/>
              <a:t>2023/5/19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858D38-4330-4D92-9D79-B5FA7E563C82}" type="slidenum">
              <a:rPr lang="zh-CN" altLang="en-US" smtClean="0"/>
              <a:pPr/>
              <a:t>‹#›</a:t>
            </a:fld>
            <a:endParaRPr lang="zh-CN" alt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341" y="2204864"/>
            <a:ext cx="12192000" cy="234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
    <p:bg>
      <p:bgRef idx="1001">
        <a:schemeClr val="bg1"/>
      </p:bgRef>
    </p:bg>
    <p:spTree>
      <p:nvGrpSpPr>
        <p:cNvPr id="1" name=""/>
        <p:cNvGrpSpPr/>
        <p:nvPr/>
      </p:nvGrpSpPr>
      <p:grpSpPr>
        <a:xfrm>
          <a:off x="0" y="0"/>
          <a:ext cx="0" cy="0"/>
          <a:chOff x="0" y="0"/>
          <a:chExt cx="0" cy="0"/>
        </a:xfrm>
      </p:grpSpPr>
      <p:sp>
        <p:nvSpPr>
          <p:cNvPr id="1048620" name="日期占位符 1048619"/>
          <p:cNvSpPr>
            <a:spLocks noGrp="1"/>
          </p:cNvSpPr>
          <p:nvPr>
            <p:ph type="dt" sz="half" idx="2"/>
          </p:nvPr>
        </p:nvSpPr>
        <p:spPr>
          <a:xfrm>
            <a:off x="812800" y="6245225"/>
            <a:ext cx="2641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5pPr>
          </a:lstStyle>
          <a:p>
            <a:pPr lvl="0" algn="l" eaLnBrk="1" latinLnBrk="1" hangingPunct="1"/>
            <a:endParaRPr lang="en-US" altLang="zh-CN" sz="1200"/>
          </a:p>
        </p:txBody>
      </p:sp>
      <p:sp>
        <p:nvSpPr>
          <p:cNvPr id="1048621" name="页脚占位符 1048620"/>
          <p:cNvSpPr>
            <a:spLocks noGrp="1"/>
          </p:cNvSpPr>
          <p:nvPr>
            <p:ph type="ftr" sz="quarter" idx="3"/>
          </p:nvPr>
        </p:nvSpPr>
        <p:spPr>
          <a:xfrm>
            <a:off x="4165600" y="6245225"/>
            <a:ext cx="38608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5pPr>
          </a:lstStyle>
          <a:p>
            <a:pPr lvl="0" eaLnBrk="1" latinLnBrk="1" hangingPunct="1"/>
            <a:endParaRPr lang="en-US" altLang="zh-CN" sz="1200"/>
          </a:p>
        </p:txBody>
      </p:sp>
      <p:sp>
        <p:nvSpPr>
          <p:cNvPr id="1048622" name="幻灯片编号占位符 1048621"/>
          <p:cNvSpPr>
            <a:spLocks noGrp="1"/>
          </p:cNvSpPr>
          <p:nvPr>
            <p:ph type="sldNum" sz="quarter" idx="4"/>
          </p:nvPr>
        </p:nvSpPr>
        <p:spPr>
          <a:xfrm>
            <a:off x="8737600" y="6245225"/>
            <a:ext cx="2641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anose="020B0604030504040204" pitchFamily="34" charset="0"/>
                <a:ea typeface="宋体" panose="02010600030101010101" pitchFamily="2" charset="-122"/>
                <a:sym typeface="Verdana" panose="020B0604030504040204" pitchFamily="34" charset="0"/>
              </a:defRPr>
            </a:lvl5pPr>
          </a:lstStyle>
          <a:p>
            <a:pPr lvl="0" algn="r" eaLnBrk="1" latinLnBrk="1" hangingPunct="1"/>
            <a:fld id="{566ABCEB-ACFC-4714-9973-3DA970169C29}" type="slidenum">
              <a:rPr lang="zh-CN" altLang="en-US" sz="1200"/>
              <a:pPr lvl="0" algn="r" eaLnBrk="1" latinLnBrk="1" hangingPunct="1"/>
              <a:t>‹#›</a:t>
            </a:fld>
            <a:endParaRPr lang="zh-CN" altLang="en-US" sz="120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6" y="0"/>
            <a:ext cx="12198655"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49608" y="4532650"/>
            <a:ext cx="1800884" cy="209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a:t>单击此处编辑母版标题样式</a:t>
            </a:r>
          </a:p>
        </p:txBody>
      </p:sp>
      <p:sp>
        <p:nvSpPr>
          <p:cNvPr id="3" name="文本占位符 2"/>
          <p:cNvSpPr>
            <a:spLocks noGrp="1"/>
          </p:cNvSpPr>
          <p:nvPr>
            <p:ph type="body" sz="half" idx="1"/>
          </p:nvPr>
        </p:nvSpPr>
        <p:spPr>
          <a:xfrm>
            <a:off x="609600" y="1600200"/>
            <a:ext cx="5384800" cy="453072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quarter" idx="2"/>
          </p:nvPr>
        </p:nvSpPr>
        <p:spPr>
          <a:xfrm>
            <a:off x="6197600" y="1600200"/>
            <a:ext cx="5384800" cy="21891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内容占位符 4"/>
          <p:cNvSpPr>
            <a:spLocks noGrp="1"/>
          </p:cNvSpPr>
          <p:nvPr>
            <p:ph sz="quarter" idx="3"/>
          </p:nvPr>
        </p:nvSpPr>
        <p:spPr>
          <a:xfrm>
            <a:off x="6197600" y="3941763"/>
            <a:ext cx="5384800" cy="218916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6" name="日期占位符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lstStyle/>
          <a:p>
            <a:pPr lvl="0" algn="r" eaLnBrk="1" fontAlgn="base" hangingPunct="1">
              <a:spcBef>
                <a:spcPct val="0"/>
              </a:spcBef>
            </a:pPr>
            <a:fld id="{9A0DB2DC-4C9A-4742-B13C-FB6460FD3503}" type="slidenum">
              <a:rPr lang="zh-CN" altLang="en-US" sz="1000" strike="noStrike" noProof="1" dirty="0">
                <a:latin typeface="Arial" panose="020B0604020202020204" pitchFamily="34" charset="0"/>
                <a:ea typeface="宋体" panose="02010600030101010101" pitchFamily="2" charset="-122"/>
                <a:cs typeface="+mn-ea"/>
              </a:rPr>
              <a:pPr lvl="0" algn="r" eaLnBrk="1" fontAlgn="base" hangingPunct="1">
                <a:spcBef>
                  <a:spcPct val="0"/>
                </a:spcBef>
              </a:pPr>
              <a:t>‹#›</a:t>
            </a:fld>
            <a:endParaRPr lang="zh-CN" altLang="en-US" sz="1000" strike="noStrike" noProof="1">
              <a:ea typeface="宋体" panose="02010600030101010101" pitchFamily="2" charset="-122"/>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219200"/>
            <a:ext cx="5486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486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4"/>
          <p:cNvSpPr>
            <a:spLocks noGrp="1" noChangeArrowheads="1"/>
          </p:cNvSpPr>
          <p:nvPr>
            <p:ph type="dt" sz="half" idx="12"/>
          </p:nvPr>
        </p:nvSpPr>
        <p:spPr bwMode="auto">
          <a:xfrm>
            <a:off x="609600" y="6248400"/>
            <a:ext cx="2844800" cy="45720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zh-CN" altLang="en-US" sz="1000">
              <a:solidFill>
                <a:schemeClr val="tx1"/>
              </a:solidFill>
              <a:ea typeface="宋体" panose="02010600030101010101" pitchFamily="2" charset="-122"/>
            </a:endParaRPr>
          </a:p>
        </p:txBody>
      </p:sp>
      <p:sp>
        <p:nvSpPr>
          <p:cNvPr id="14" name="Rectangle 5"/>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zh-CN" altLang="en-US" sz="1000">
              <a:solidFill>
                <a:schemeClr val="tx1"/>
              </a:solidFill>
              <a:ea typeface="宋体" panose="02010600030101010101" pitchFamily="2" charset="-122"/>
            </a:endParaRPr>
          </a:p>
        </p:txBody>
      </p:sp>
      <p:sp>
        <p:nvSpPr>
          <p:cNvPr id="15" name="Rectangle 6"/>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t" anchorCtr="0" compatLnSpc="1"/>
          <a:lstStyle/>
          <a:p>
            <a:pPr algn="r" eaLnBrk="1" hangingPunct="1">
              <a:spcBef>
                <a:spcPct val="0"/>
              </a:spcBef>
              <a:buNone/>
            </a:pPr>
            <a:fld id="{9A0DB2DC-4C9A-4742-B13C-FB6460FD3503}" type="slidenum">
              <a:rPr lang="zh-CN" altLang="en-US" baseline="0" dirty="0">
                <a:ea typeface="宋体" panose="02010600030101010101" pitchFamily="2" charset="-122"/>
              </a:rPr>
              <a:pPr algn="r" eaLnBrk="1" hangingPunct="1">
                <a:spcBef>
                  <a:spcPct val="0"/>
                </a:spcBef>
                <a:buNone/>
              </a:pPr>
              <a:t>‹#›</a:t>
            </a:fld>
            <a:endParaRPr lang="zh-CN" altLang="en-US" baseline="0" dirty="0">
              <a:ea typeface="宋体" panose="02010600030101010101" pitchFamily="2" charset="-122"/>
            </a:endParaRPr>
          </a:p>
        </p:txBody>
      </p:sp>
    </p:spTree>
    <p:extLst>
      <p:ext uri="{BB962C8B-B14F-4D97-AF65-F5344CB8AC3E}">
        <p14:creationId xmlns:p14="http://schemas.microsoft.com/office/powerpoint/2010/main" val="303215088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pPr/>
              <a:t>2023/5/19</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dirty="0"/>
          </a:p>
        </p:txBody>
      </p:sp>
      <p:sp>
        <p:nvSpPr>
          <p:cNvPr id="47" name="Freeform 5"/>
          <p:cNvSpPr/>
          <p:nvPr userDrawn="1"/>
        </p:nvSpPr>
        <p:spPr bwMode="auto">
          <a:xfrm>
            <a:off x="4512563" y="-25773"/>
            <a:ext cx="3165968" cy="1340143"/>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C00000"/>
          </a:solidFill>
          <a:ln w="9525" cap="flat">
            <a:noFill/>
            <a:prstDash val="solid"/>
            <a:miter lim="800000"/>
          </a:ln>
          <a:effectLst>
            <a:innerShdw blurRad="63500" dist="50800" dir="13500000">
              <a:prstClr val="black">
                <a:alpha val="50000"/>
              </a:prstClr>
            </a:innerShdw>
          </a:effectLst>
        </p:spPr>
        <p:txBody>
          <a:bodyPr vert="horz" wrap="square" lIns="91398" tIns="45698" rIns="91398" bIns="45698"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TextBox 59"/>
          <p:cNvSpPr txBox="1">
            <a:spLocks noChangeArrowheads="1"/>
          </p:cNvSpPr>
          <p:nvPr userDrawn="1"/>
        </p:nvSpPr>
        <p:spPr bwMode="auto">
          <a:xfrm>
            <a:off x="3719989" y="380914"/>
            <a:ext cx="4779353" cy="108839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765" rtl="0" eaLnBrk="0" fontAlgn="auto" latinLnBrk="0" hangingPunct="0">
              <a:lnSpc>
                <a:spcPct val="120000"/>
              </a:lnSpc>
              <a:spcBef>
                <a:spcPts val="0"/>
              </a:spcBef>
              <a:spcAft>
                <a:spcPts val="0"/>
              </a:spcAft>
              <a:buClrTx/>
              <a:buSzTx/>
              <a:buFontTx/>
              <a:buNone/>
              <a:defRPr/>
            </a:pPr>
            <a:r>
              <a:rPr kumimoji="0" lang="zh-CN" altLang="en-US" sz="5400" b="1" i="0" u="none" strike="noStrike" kern="0" cap="none" spc="0" normalizeH="0" baseline="0" noProof="0" dirty="0">
                <a:ln>
                  <a:noFill/>
                </a:ln>
                <a:solidFill>
                  <a:prstClr val="white"/>
                </a:solidFill>
                <a:effectLst/>
                <a:uLnTx/>
                <a:uFillTx/>
                <a:latin typeface="楷体" panose="02010609060101010101" charset="-122"/>
                <a:ea typeface="楷体" panose="02010609060101010101" charset="-122"/>
                <a:cs typeface="楷体" panose="02010609060101010101" charset="-122"/>
              </a:rPr>
              <a:t>目录</a:t>
            </a:r>
            <a:r>
              <a:rPr kumimoji="0" lang="zh-CN" altLang="en-US" sz="4400" b="1" i="0" u="none" strike="noStrike" kern="0" cap="none" spc="0" normalizeH="0" baseline="0" noProof="0" dirty="0">
                <a:ln>
                  <a:noFill/>
                </a:ln>
                <a:solidFill>
                  <a:prstClr val="white"/>
                </a:solidFill>
                <a:effectLst/>
                <a:uLnTx/>
                <a:uFillTx/>
                <a:latin typeface="楷体" panose="02010609060101010101" charset="-122"/>
                <a:ea typeface="楷体" panose="02010609060101010101" charset="-122"/>
                <a:cs typeface="楷体" panose="02010609060101010101" charset="-122"/>
              </a:rPr>
              <a:t> </a:t>
            </a:r>
          </a:p>
        </p:txBody>
      </p:sp>
      <p:sp>
        <p:nvSpPr>
          <p:cNvPr id="69" name="Freeform 5"/>
          <p:cNvSpPr/>
          <p:nvPr userDrawn="1"/>
        </p:nvSpPr>
        <p:spPr bwMode="auto">
          <a:xfrm>
            <a:off x="9238579" y="2997153"/>
            <a:ext cx="1475619" cy="1330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a:effectLst>
            <a:innerShdw blurRad="63500" dist="50800" dir="13500000">
              <a:prstClr val="black">
                <a:alpha val="50000"/>
              </a:prstClr>
            </a:innerShdw>
          </a:effectLst>
        </p:spPr>
        <p:txBody>
          <a:bodyPr vert="horz" wrap="square" lIns="91398" tIns="45698" rIns="91398" bIns="45698"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3CCCC7"/>
              </a:solidFill>
              <a:effectLst/>
              <a:uLnTx/>
              <a:uFillTx/>
              <a:latin typeface="Calibri" panose="020F0502020204030204"/>
              <a:ea typeface="宋体" panose="02010600030101010101" pitchFamily="2" charset="-122"/>
              <a:cs typeface="+mn-cs"/>
            </a:endParaRPr>
          </a:p>
        </p:txBody>
      </p:sp>
      <p:sp>
        <p:nvSpPr>
          <p:cNvPr id="71" name="Freeform 5"/>
          <p:cNvSpPr/>
          <p:nvPr userDrawn="1"/>
        </p:nvSpPr>
        <p:spPr bwMode="auto">
          <a:xfrm>
            <a:off x="1869968" y="2997155"/>
            <a:ext cx="1475619" cy="1330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a:effectLst>
            <a:innerShdw blurRad="63500" dist="50800" dir="13500000">
              <a:prstClr val="black">
                <a:alpha val="50000"/>
              </a:prstClr>
            </a:innerShdw>
          </a:effectLst>
        </p:spPr>
        <p:txBody>
          <a:bodyPr vert="horz" wrap="square" lIns="91398" tIns="45698" rIns="91398" bIns="45698"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3CCCC7"/>
              </a:solidFill>
              <a:effectLst/>
              <a:uLnTx/>
              <a:uFillTx/>
              <a:latin typeface="Calibri" panose="020F0502020204030204"/>
              <a:ea typeface="宋体" panose="02010600030101010101" pitchFamily="2" charset="-122"/>
              <a:cs typeface="+mn-cs"/>
            </a:endParaRPr>
          </a:p>
        </p:txBody>
      </p:sp>
      <p:sp>
        <p:nvSpPr>
          <p:cNvPr id="72" name="Freeform 5"/>
          <p:cNvSpPr/>
          <p:nvPr userDrawn="1"/>
        </p:nvSpPr>
        <p:spPr bwMode="auto">
          <a:xfrm>
            <a:off x="6782257" y="2997155"/>
            <a:ext cx="1475619" cy="1330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a:effectLst>
            <a:innerShdw blurRad="63500" dist="50800" dir="13500000">
              <a:prstClr val="black">
                <a:alpha val="50000"/>
              </a:prstClr>
            </a:innerShdw>
          </a:effectLst>
        </p:spPr>
        <p:txBody>
          <a:bodyPr vert="horz" wrap="square" lIns="91398" tIns="45698" rIns="91398" bIns="45698"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5"/>
          <p:cNvSpPr/>
          <p:nvPr userDrawn="1"/>
        </p:nvSpPr>
        <p:spPr bwMode="auto">
          <a:xfrm>
            <a:off x="4326855" y="2997155"/>
            <a:ext cx="1475619" cy="1330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a:effectLst>
            <a:innerShdw blurRad="63500" dist="50800" dir="13500000">
              <a:prstClr val="black">
                <a:alpha val="50000"/>
              </a:prstClr>
            </a:innerShdw>
          </a:effectLst>
        </p:spPr>
        <p:txBody>
          <a:bodyPr vert="horz" wrap="square" lIns="91398" tIns="45698" rIns="91398" bIns="45698"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3CCCC7"/>
              </a:solidFill>
              <a:effectLst/>
              <a:uLnTx/>
              <a:uFillTx/>
              <a:latin typeface="Calibri" panose="020F0502020204030204"/>
              <a:ea typeface="宋体" panose="02010600030101010101" pitchFamily="2" charset="-122"/>
              <a:cs typeface="+mn-cs"/>
            </a:endParaRPr>
          </a:p>
        </p:txBody>
      </p:sp>
      <p:sp>
        <p:nvSpPr>
          <p:cNvPr id="75" name="KSO_Shape"/>
          <p:cNvSpPr/>
          <p:nvPr userDrawn="1"/>
        </p:nvSpPr>
        <p:spPr bwMode="auto">
          <a:xfrm>
            <a:off x="2200304" y="3346813"/>
            <a:ext cx="814947" cy="61799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1C666E"/>
              </a:solidFill>
              <a:effectLst/>
              <a:uLnTx/>
              <a:uFillTx/>
              <a:latin typeface="Calibri" panose="020F0502020204030204"/>
              <a:ea typeface="宋体" panose="02010600030101010101" pitchFamily="2" charset="-122"/>
              <a:cs typeface="+mn-cs"/>
            </a:endParaRPr>
          </a:p>
        </p:txBody>
      </p:sp>
      <p:sp>
        <p:nvSpPr>
          <p:cNvPr id="76" name="KSO_Shape"/>
          <p:cNvSpPr/>
          <p:nvPr userDrawn="1"/>
        </p:nvSpPr>
        <p:spPr bwMode="auto">
          <a:xfrm>
            <a:off x="7112593" y="3315991"/>
            <a:ext cx="814947" cy="61799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1C666E"/>
              </a:solidFill>
              <a:effectLst/>
              <a:uLnTx/>
              <a:uFillTx/>
              <a:latin typeface="Calibri" panose="020F0502020204030204"/>
              <a:ea typeface="宋体" panose="02010600030101010101" pitchFamily="2" charset="-122"/>
              <a:cs typeface="+mn-cs"/>
            </a:endParaRPr>
          </a:p>
        </p:txBody>
      </p:sp>
      <p:sp>
        <p:nvSpPr>
          <p:cNvPr id="82" name="KSO_Shape"/>
          <p:cNvSpPr/>
          <p:nvPr userDrawn="1"/>
        </p:nvSpPr>
        <p:spPr bwMode="auto">
          <a:xfrm>
            <a:off x="4657189" y="3353371"/>
            <a:ext cx="814947" cy="76071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C0000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3" name="KSO_Shape"/>
          <p:cNvSpPr/>
          <p:nvPr userDrawn="1"/>
        </p:nvSpPr>
        <p:spPr bwMode="auto">
          <a:xfrm>
            <a:off x="9568913" y="3353371"/>
            <a:ext cx="814947" cy="617999"/>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C0000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2023/5/19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E77256-1F49-4F81-8397-118264919CE4}" type="datetimeFigureOut">
              <a:rPr lang="zh-CN" altLang="en-US" smtClean="0"/>
              <a:pPr/>
              <a:t>2023/5/19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858D38-4330-4D92-9D79-B5FA7E563C8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2023/5/19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2023/5/19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2023/5/19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2023/5/19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2023/5/19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2023/5/19</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gi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9.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wav"/><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gif"/><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2289"/>
          <p:cNvSpPr>
            <a:spLocks noGrp="1"/>
          </p:cNvSpPr>
          <p:nvPr>
            <p:ph type="title"/>
          </p:nvPr>
        </p:nvSpPr>
        <p:spPr>
          <a:xfrm>
            <a:off x="719327" y="434340"/>
            <a:ext cx="11179595" cy="1202690"/>
          </a:xfrm>
          <a:solidFill>
            <a:srgbClr val="FFC000"/>
          </a:solidFill>
          <a:ln>
            <a:solidFill>
              <a:srgbClr val="0066FF"/>
            </a:solidFill>
            <a:miter/>
          </a:ln>
        </p:spPr>
        <p:txBody>
          <a:bodyPr wrap="square" lIns="91440" tIns="45720" rIns="91440" bIns="45720" anchor="ctr"/>
          <a:lstStyle/>
          <a:p>
            <a:pPr algn="ctr" eaLnBrk="1" hangingPunct="1">
              <a:buClrTx/>
              <a:buSzTx/>
              <a:buNone/>
            </a:pPr>
            <a:r>
              <a:rPr lang="en-US" altLang="zh-CN" sz="3200" dirty="0">
                <a:ea typeface="宋体" panose="02010600030101010101" pitchFamily="2" charset="-122"/>
                <a:sym typeface="+mn-ea"/>
              </a:rPr>
              <a:t> </a:t>
            </a:r>
            <a:r>
              <a:rPr lang="en-US" altLang="zh-CN" sz="3200" dirty="0" smtClean="0">
                <a:ea typeface="宋体" panose="02010600030101010101" pitchFamily="2" charset="-122"/>
                <a:sym typeface="+mn-ea"/>
              </a:rPr>
              <a:t>New Horizon of Gravitational Wave </a:t>
            </a:r>
            <a:br>
              <a:rPr lang="en-US" altLang="zh-CN" sz="3200" dirty="0" smtClean="0">
                <a:ea typeface="宋体" panose="02010600030101010101" pitchFamily="2" charset="-122"/>
                <a:sym typeface="+mn-ea"/>
              </a:rPr>
            </a:br>
            <a:r>
              <a:rPr lang="en-US" altLang="zh-CN" sz="3200" dirty="0" smtClean="0">
                <a:ea typeface="宋体" panose="02010600030101010101" pitchFamily="2" charset="-122"/>
                <a:sym typeface="+mn-ea"/>
              </a:rPr>
              <a:t>based on pulsar observations by FAST telescope</a:t>
            </a:r>
            <a:r>
              <a:rPr lang="en-US" altLang="zh-CN" sz="4400" b="1" spc="0" dirty="0" smtClean="0">
                <a:latin typeface="+mn-ea"/>
                <a:ea typeface="+mn-ea"/>
                <a:cs typeface="+mn-cs"/>
                <a:sym typeface="+mn-ea"/>
              </a:rPr>
              <a:t> </a:t>
            </a:r>
            <a:endParaRPr lang="zh-CN" altLang="zh-CN" sz="4400" b="1" spc="0" dirty="0">
              <a:latin typeface="+mn-ea"/>
              <a:ea typeface="+mn-ea"/>
              <a:cs typeface="+mn-cs"/>
              <a:sym typeface="+mn-ea"/>
            </a:endParaRPr>
          </a:p>
        </p:txBody>
      </p:sp>
      <p:sp>
        <p:nvSpPr>
          <p:cNvPr id="5123" name="文本占位符 12291"/>
          <p:cNvSpPr>
            <a:spLocks noGrp="1"/>
          </p:cNvSpPr>
          <p:nvPr>
            <p:ph type="body" sz="half" idx="1"/>
          </p:nvPr>
        </p:nvSpPr>
        <p:spPr>
          <a:xfrm>
            <a:off x="1120402" y="5038344"/>
            <a:ext cx="10181581" cy="1609344"/>
          </a:xfrm>
          <a:solidFill>
            <a:srgbClr val="FFFF00"/>
          </a:solidFill>
        </p:spPr>
        <p:txBody>
          <a:bodyPr wrap="square" lIns="91440" tIns="45720" rIns="91440" bIns="45720" anchor="t">
            <a:normAutofit fontScale="25000" lnSpcReduction="20000"/>
          </a:bodyPr>
          <a:lstStyle/>
          <a:p>
            <a:pPr marL="0" algn="ctr" eaLnBrk="1" hangingPunct="1">
              <a:lnSpc>
                <a:spcPct val="100000"/>
              </a:lnSpc>
              <a:buClrTx/>
              <a:buSzTx/>
              <a:buNone/>
            </a:pPr>
            <a:endParaRPr lang="en-US" altLang="zh-CN" sz="4800" b="1" spc="0" dirty="0" smtClean="0">
              <a:latin typeface="+mn-ea"/>
            </a:endParaRPr>
          </a:p>
          <a:p>
            <a:pPr marL="0" algn="ctr" eaLnBrk="1" hangingPunct="1">
              <a:lnSpc>
                <a:spcPct val="100000"/>
              </a:lnSpc>
              <a:buClrTx/>
              <a:buSzTx/>
              <a:buNone/>
            </a:pPr>
            <a:r>
              <a:rPr lang="en-US" altLang="zh-CN" sz="11200" b="1" spc="0" dirty="0" err="1" smtClean="0">
                <a:latin typeface="+mn-ea"/>
              </a:rPr>
              <a:t>Chengmin</a:t>
            </a:r>
            <a:r>
              <a:rPr lang="en-US" altLang="zh-CN" sz="11200" b="1" spc="0" dirty="0" smtClean="0">
                <a:latin typeface="+mn-ea"/>
              </a:rPr>
              <a:t> Zhang</a:t>
            </a:r>
          </a:p>
          <a:p>
            <a:pPr marL="0" algn="ctr" eaLnBrk="1" hangingPunct="1">
              <a:lnSpc>
                <a:spcPct val="100000"/>
              </a:lnSpc>
              <a:buClrTx/>
              <a:buSzTx/>
              <a:buNone/>
            </a:pPr>
            <a:r>
              <a:rPr lang="en-US" altLang="zh-CN" sz="11200" b="1" spc="0" dirty="0" smtClean="0">
                <a:latin typeface="+mn-ea"/>
              </a:rPr>
              <a:t>National Astronomical Observatories, CAS</a:t>
            </a:r>
          </a:p>
          <a:p>
            <a:pPr marL="0" algn="ctr" eaLnBrk="1" hangingPunct="1">
              <a:lnSpc>
                <a:spcPct val="100000"/>
              </a:lnSpc>
              <a:buClrTx/>
              <a:buSzTx/>
              <a:buNone/>
            </a:pPr>
            <a:r>
              <a:rPr lang="en-US" altLang="zh-CN" sz="11200" b="1" spc="0" dirty="0" smtClean="0">
                <a:latin typeface="+mn-ea"/>
              </a:rPr>
              <a:t>University of Chinese Academy of Sciences--UCAS</a:t>
            </a:r>
            <a:r>
              <a:rPr lang="en-US" altLang="zh-CN" b="1" dirty="0" smtClean="0">
                <a:ea typeface="宋体" panose="02010600030101010101" pitchFamily="2" charset="-122"/>
              </a:rPr>
              <a:t> </a:t>
            </a:r>
            <a:endParaRPr lang="en-US" altLang="zh-CN" b="1" dirty="0">
              <a:ea typeface="宋体" panose="02010600030101010101" pitchFamily="2" charset="-122"/>
            </a:endParaRPr>
          </a:p>
        </p:txBody>
      </p:sp>
      <p:pic>
        <p:nvPicPr>
          <p:cNvPr id="3" name="图片 2"/>
          <p:cNvPicPr>
            <a:picLocks noChangeAspect="1"/>
          </p:cNvPicPr>
          <p:nvPr/>
        </p:nvPicPr>
        <p:blipFill>
          <a:blip r:embed="rId2" cstate="print"/>
          <a:stretch>
            <a:fillRect/>
          </a:stretch>
        </p:blipFill>
        <p:spPr>
          <a:xfrm>
            <a:off x="1303282" y="2037715"/>
            <a:ext cx="4297417" cy="2854325"/>
          </a:xfrm>
          <a:prstGeom prst="rect">
            <a:avLst/>
          </a:prstGeom>
        </p:spPr>
      </p:pic>
      <p:pic>
        <p:nvPicPr>
          <p:cNvPr id="7" name="Picture 6" descr="https://ts1.cn.mm.bing.net/th/id/R-C.d1bc962ea2ab16e2ee664aaf63824ce7?rik=OfrueJy8Nc4%2fZA&amp;riu=http%3a%2f%2fwww.parkes.atnf.csiro.au%2fpeople%2fsar049%2feternal_life%2fsupernova%2fpulsar.gif&amp;ehk=okxq62IsVx8tL9arag159iL%2fTinMCTDdNFj1b3v6SG0%3d&amp;risl=&amp;pid=ImgRaw&amp;r=0"/>
          <p:cNvPicPr>
            <a:picLocks noChangeAspect="1" noChangeArrowheads="1" noCrop="1"/>
          </p:cNvPicPr>
          <p:nvPr/>
        </p:nvPicPr>
        <p:blipFill>
          <a:blip r:embed="rId3" cstate="print"/>
          <a:srcRect/>
          <a:stretch>
            <a:fillRect/>
          </a:stretch>
        </p:blipFill>
        <p:spPr bwMode="auto">
          <a:xfrm>
            <a:off x="6550367" y="2037715"/>
            <a:ext cx="3812834" cy="2859627"/>
          </a:xfrm>
          <a:prstGeom prst="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100"/>
          <p:cNvPicPr/>
          <p:nvPr/>
        </p:nvPicPr>
        <p:blipFill>
          <a:blip r:embed="rId2" cstate="print"/>
          <a:stretch>
            <a:fillRect/>
          </a:stretch>
        </p:blipFill>
        <p:spPr>
          <a:xfrm>
            <a:off x="999744" y="2043685"/>
            <a:ext cx="4762500" cy="3438525"/>
          </a:xfrm>
          <a:prstGeom prst="rect">
            <a:avLst/>
          </a:prstGeom>
          <a:noFill/>
          <a:ln w="9525">
            <a:noFill/>
          </a:ln>
        </p:spPr>
      </p:pic>
      <p:sp>
        <p:nvSpPr>
          <p:cNvPr id="37890" name="文本框 101"/>
          <p:cNvSpPr txBox="1"/>
          <p:nvPr/>
        </p:nvSpPr>
        <p:spPr>
          <a:xfrm>
            <a:off x="780288" y="5660390"/>
            <a:ext cx="10440162" cy="646331"/>
          </a:xfrm>
          <a:prstGeom prst="rect">
            <a:avLst/>
          </a:prstGeom>
          <a:solidFill>
            <a:srgbClr val="FFFF00"/>
          </a:solidFill>
          <a:ln w="9525">
            <a:noFill/>
          </a:ln>
        </p:spPr>
        <p:txBody>
          <a:bodyPr wrap="square" anchor="t">
            <a:spAutoFit/>
          </a:bodyPr>
          <a:lstStyle/>
          <a:p>
            <a:pPr indent="304800" eaLnBrk="0" hangingPunct="0"/>
            <a:r>
              <a:rPr lang="en-US" altLang="zh-CN" dirty="0"/>
              <a:t>The first pulsar discovered by FAST, </a:t>
            </a:r>
            <a:r>
              <a:rPr lang="en-US" altLang="zh-CN" dirty="0" smtClean="0"/>
              <a:t> PSR J1859-0131</a:t>
            </a:r>
            <a:r>
              <a:rPr lang="en-US" altLang="zh-CN" dirty="0"/>
              <a:t>, took 23 seconds to process the data (for </a:t>
            </a:r>
            <a:r>
              <a:rPr lang="en-US" altLang="zh-CN" dirty="0" smtClean="0"/>
              <a:t>pulsar confirmation, it took </a:t>
            </a:r>
            <a:r>
              <a:rPr lang="en-US" altLang="zh-CN" dirty="0"/>
              <a:t>Arecibo 59 seconds and Parkes 2,300 seconds)</a:t>
            </a:r>
            <a:endParaRPr lang="zh-CN" altLang="en-US" sz="2400" dirty="0">
              <a:latin typeface="Arial" panose="020B0604020202020204" pitchFamily="34" charset="0"/>
            </a:endParaRPr>
          </a:p>
        </p:txBody>
      </p:sp>
      <p:pic>
        <p:nvPicPr>
          <p:cNvPr id="37891" name="图片 1" descr="FAST2.jpg"/>
          <p:cNvPicPr>
            <a:picLocks noChangeAspect="1"/>
          </p:cNvPicPr>
          <p:nvPr/>
        </p:nvPicPr>
        <p:blipFill>
          <a:blip r:embed="rId3" cstate="print"/>
          <a:stretch>
            <a:fillRect/>
          </a:stretch>
        </p:blipFill>
        <p:spPr>
          <a:xfrm>
            <a:off x="6544945" y="2056130"/>
            <a:ext cx="4675505" cy="3039110"/>
          </a:xfrm>
          <a:prstGeom prst="rect">
            <a:avLst/>
          </a:prstGeom>
          <a:noFill/>
          <a:ln w="9525">
            <a:noFill/>
          </a:ln>
        </p:spPr>
      </p:pic>
      <p:sp>
        <p:nvSpPr>
          <p:cNvPr id="2" name="文本框 1"/>
          <p:cNvSpPr txBox="1"/>
          <p:nvPr/>
        </p:nvSpPr>
        <p:spPr>
          <a:xfrm>
            <a:off x="0" y="166272"/>
            <a:ext cx="11265409" cy="1754326"/>
          </a:xfrm>
          <a:prstGeom prst="rect">
            <a:avLst/>
          </a:prstGeom>
          <a:solidFill>
            <a:srgbClr val="FFC000"/>
          </a:solidFill>
        </p:spPr>
        <p:txBody>
          <a:bodyPr wrap="square" rtlCol="0" anchor="t">
            <a:spAutoFit/>
          </a:bodyPr>
          <a:lstStyle/>
          <a:p>
            <a:pPr algn="ctr"/>
            <a:r>
              <a:rPr lang="en-US" altLang="zh-CN" sz="3600" b="1" dirty="0" smtClean="0"/>
              <a:t>FAST </a:t>
            </a:r>
            <a:r>
              <a:rPr lang="en-US" altLang="zh-CN" sz="3600" b="1" dirty="0"/>
              <a:t>Survey finds new </a:t>
            </a:r>
            <a:r>
              <a:rPr lang="en-US" altLang="zh-CN" sz="3600" b="1" dirty="0" smtClean="0"/>
              <a:t>pulsars over  </a:t>
            </a:r>
            <a:r>
              <a:rPr lang="en-US" altLang="zh-CN" sz="3600" b="1" dirty="0"/>
              <a:t>700 </a:t>
            </a:r>
            <a:endParaRPr lang="en-US" altLang="zh-CN" sz="3600" b="1" dirty="0" smtClean="0"/>
          </a:p>
          <a:p>
            <a:pPr algn="ctr"/>
            <a:r>
              <a:rPr lang="en-US" altLang="zh-CN" sz="3600" dirty="0" smtClean="0">
                <a:solidFill>
                  <a:srgbClr val="FF0000"/>
                </a:solidFill>
              </a:rPr>
              <a:t>important </a:t>
            </a:r>
            <a:r>
              <a:rPr lang="en-US" altLang="zh-CN" sz="3600" dirty="0">
                <a:solidFill>
                  <a:srgbClr val="FF0000"/>
                </a:solidFill>
              </a:rPr>
              <a:t>targets</a:t>
            </a:r>
            <a:r>
              <a:rPr lang="en-US" altLang="zh-CN" sz="3600" dirty="0"/>
              <a:t>: </a:t>
            </a:r>
            <a:endParaRPr lang="en-US" altLang="zh-CN" sz="3600" dirty="0" smtClean="0"/>
          </a:p>
          <a:p>
            <a:pPr algn="ctr"/>
            <a:r>
              <a:rPr lang="en-US" altLang="zh-CN" sz="3600" dirty="0" smtClean="0"/>
              <a:t>pulsar-black </a:t>
            </a:r>
            <a:r>
              <a:rPr lang="en-US" altLang="zh-CN" sz="3600" dirty="0"/>
              <a:t>hole </a:t>
            </a:r>
            <a:r>
              <a:rPr lang="en-US" altLang="zh-CN" sz="3600" dirty="0" smtClean="0"/>
              <a:t>binary, sub-millisecond </a:t>
            </a:r>
            <a:r>
              <a:rPr lang="en-US" altLang="zh-CN" sz="3600" dirty="0"/>
              <a:t>pulsar</a:t>
            </a:r>
            <a:endParaRPr kumimoji="0" lang="en-US" altLang="zh-CN" sz="3600" b="1" kern="1200" cap="none" spc="0" normalizeH="0" baseline="0"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101"/>
          <p:cNvSpPr txBox="1"/>
          <p:nvPr/>
        </p:nvSpPr>
        <p:spPr>
          <a:xfrm>
            <a:off x="6392360" y="2071395"/>
            <a:ext cx="4111518" cy="646331"/>
          </a:xfrm>
          <a:prstGeom prst="rect">
            <a:avLst/>
          </a:prstGeom>
          <a:solidFill>
            <a:srgbClr val="FFFF00"/>
          </a:solidFill>
          <a:ln w="9525">
            <a:noFill/>
          </a:ln>
        </p:spPr>
        <p:txBody>
          <a:bodyPr wrap="square" anchor="t">
            <a:spAutoFit/>
          </a:bodyPr>
          <a:lstStyle/>
          <a:p>
            <a:pPr indent="304800" eaLnBrk="0" hangingPunct="0"/>
            <a:r>
              <a:rPr lang="en-US" altLang="zh-CN" dirty="0"/>
              <a:t>The </a:t>
            </a:r>
            <a:r>
              <a:rPr lang="en-US" altLang="zh-CN" dirty="0" smtClean="0"/>
              <a:t>P=23.5 </a:t>
            </a:r>
            <a:r>
              <a:rPr lang="en-US" altLang="zh-CN" dirty="0"/>
              <a:t>s long-period pulsar </a:t>
            </a:r>
            <a:endParaRPr lang="en-US" altLang="zh-CN" dirty="0" smtClean="0"/>
          </a:p>
          <a:p>
            <a:pPr indent="304800" eaLnBrk="0" hangingPunct="0"/>
            <a:r>
              <a:rPr lang="en-US" altLang="zh-CN" dirty="0" smtClean="0"/>
              <a:t>was </a:t>
            </a:r>
            <a:r>
              <a:rPr lang="en-US" altLang="zh-CN" dirty="0"/>
              <a:t>observed at high latitudes</a:t>
            </a:r>
            <a:endParaRPr lang="zh-CN" altLang="en-US" dirty="0">
              <a:latin typeface="Arial" panose="020B0604020202020204" pitchFamily="34" charset="0"/>
            </a:endParaRPr>
          </a:p>
        </p:txBody>
      </p:sp>
      <p:pic>
        <p:nvPicPr>
          <p:cNvPr id="7" name="图片 8" descr="Transformer_Pulsar_Small (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9744" y="2098778"/>
            <a:ext cx="2221653"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646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ark-daytim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8457" y="5042689"/>
            <a:ext cx="1828800" cy="1690687"/>
          </a:xfrm>
          <a:noFill/>
        </p:spPr>
      </p:pic>
      <p:sp>
        <p:nvSpPr>
          <p:cNvPr id="13315" name="Oval 5"/>
          <p:cNvSpPr>
            <a:spLocks noChangeArrowheads="1"/>
          </p:cNvSpPr>
          <p:nvPr/>
        </p:nvSpPr>
        <p:spPr bwMode="auto">
          <a:xfrm>
            <a:off x="3505200" y="4034344"/>
            <a:ext cx="3276600" cy="804355"/>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algn="ctr" eaLnBrk="0" fontAlgn="base" hangingPunct="0">
              <a:spcBef>
                <a:spcPct val="0"/>
              </a:spcBef>
              <a:spcAft>
                <a:spcPct val="0"/>
              </a:spcAft>
              <a:defRPr baseline="30000">
                <a:solidFill>
                  <a:schemeClr val="tx1"/>
                </a:solidFill>
                <a:latin typeface="Arial" panose="020B0604020202020204" pitchFamily="34" charset="0"/>
              </a:defRPr>
            </a:lvl6pPr>
            <a:lvl7pPr marL="2971800" indent="-228600" algn="ctr" eaLnBrk="0" fontAlgn="base" hangingPunct="0">
              <a:spcBef>
                <a:spcPct val="0"/>
              </a:spcBef>
              <a:spcAft>
                <a:spcPct val="0"/>
              </a:spcAft>
              <a:defRPr baseline="30000">
                <a:solidFill>
                  <a:schemeClr val="tx1"/>
                </a:solidFill>
                <a:latin typeface="Arial" panose="020B0604020202020204" pitchFamily="34" charset="0"/>
              </a:defRPr>
            </a:lvl7pPr>
            <a:lvl8pPr marL="3429000" indent="-228600" algn="ctr" eaLnBrk="0" fontAlgn="base" hangingPunct="0">
              <a:spcBef>
                <a:spcPct val="0"/>
              </a:spcBef>
              <a:spcAft>
                <a:spcPct val="0"/>
              </a:spcAft>
              <a:defRPr baseline="30000">
                <a:solidFill>
                  <a:schemeClr val="tx1"/>
                </a:solidFill>
                <a:latin typeface="Arial" panose="020B0604020202020204" pitchFamily="34" charset="0"/>
              </a:defRPr>
            </a:lvl8pPr>
            <a:lvl9pPr marL="3886200" indent="-228600" algn="ctr" eaLnBrk="0" fontAlgn="base" hangingPunct="0">
              <a:spcBef>
                <a:spcPct val="0"/>
              </a:spcBef>
              <a:spcAft>
                <a:spcPct val="0"/>
              </a:spcAft>
              <a:defRPr baseline="30000">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2" name="Group 6"/>
          <p:cNvGrpSpPr>
            <a:grpSpLocks/>
          </p:cNvGrpSpPr>
          <p:nvPr/>
        </p:nvGrpSpPr>
        <p:grpSpPr bwMode="auto">
          <a:xfrm>
            <a:off x="6510528" y="4038601"/>
            <a:ext cx="469399" cy="498475"/>
            <a:chOff x="0" y="0"/>
            <a:chExt cx="336" cy="314"/>
          </a:xfrm>
        </p:grpSpPr>
        <p:sp>
          <p:nvSpPr>
            <p:cNvPr id="13324" name="Oval 7"/>
            <p:cNvSpPr>
              <a:spLocks noChangeArrowheads="1"/>
            </p:cNvSpPr>
            <p:nvPr/>
          </p:nvSpPr>
          <p:spPr bwMode="auto">
            <a:xfrm>
              <a:off x="0" y="69"/>
              <a:ext cx="336" cy="24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algn="ctr" eaLnBrk="0" fontAlgn="base" hangingPunct="0">
                <a:spcBef>
                  <a:spcPct val="0"/>
                </a:spcBef>
                <a:spcAft>
                  <a:spcPct val="0"/>
                </a:spcAft>
                <a:defRPr baseline="30000">
                  <a:solidFill>
                    <a:schemeClr val="tx1"/>
                  </a:solidFill>
                  <a:latin typeface="Arial" panose="020B0604020202020204" pitchFamily="34" charset="0"/>
                </a:defRPr>
              </a:lvl6pPr>
              <a:lvl7pPr marL="2971800" indent="-228600" algn="ctr" eaLnBrk="0" fontAlgn="base" hangingPunct="0">
                <a:spcBef>
                  <a:spcPct val="0"/>
                </a:spcBef>
                <a:spcAft>
                  <a:spcPct val="0"/>
                </a:spcAft>
                <a:defRPr baseline="30000">
                  <a:solidFill>
                    <a:schemeClr val="tx1"/>
                  </a:solidFill>
                  <a:latin typeface="Arial" panose="020B0604020202020204" pitchFamily="34" charset="0"/>
                </a:defRPr>
              </a:lvl7pPr>
              <a:lvl8pPr marL="3429000" indent="-228600" algn="ctr" eaLnBrk="0" fontAlgn="base" hangingPunct="0">
                <a:spcBef>
                  <a:spcPct val="0"/>
                </a:spcBef>
                <a:spcAft>
                  <a:spcPct val="0"/>
                </a:spcAft>
                <a:defRPr baseline="30000">
                  <a:solidFill>
                    <a:schemeClr val="tx1"/>
                  </a:solidFill>
                  <a:latin typeface="Arial" panose="020B0604020202020204" pitchFamily="34" charset="0"/>
                </a:defRPr>
              </a:lvl8pPr>
              <a:lvl9pPr marL="3886200" indent="-228600" algn="ctr" eaLnBrk="0" fontAlgn="base" hangingPunct="0">
                <a:spcBef>
                  <a:spcPct val="0"/>
                </a:spcBef>
                <a:spcAft>
                  <a:spcPct val="0"/>
                </a:spcAft>
                <a:defRPr baseline="30000">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25" name="Line 8"/>
            <p:cNvSpPr>
              <a:spLocks noChangeShapeType="1"/>
            </p:cNvSpPr>
            <p:nvPr/>
          </p:nvSpPr>
          <p:spPr bwMode="auto">
            <a:xfrm flipV="1">
              <a:off x="192" y="0"/>
              <a:ext cx="0" cy="24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grpSp>
      <p:grpSp>
        <p:nvGrpSpPr>
          <p:cNvPr id="3" name="Group 9"/>
          <p:cNvGrpSpPr>
            <a:grpSpLocks/>
          </p:cNvGrpSpPr>
          <p:nvPr/>
        </p:nvGrpSpPr>
        <p:grpSpPr bwMode="auto">
          <a:xfrm>
            <a:off x="3314888" y="3818382"/>
            <a:ext cx="391479" cy="838200"/>
            <a:chOff x="0" y="0"/>
            <a:chExt cx="164" cy="528"/>
          </a:xfrm>
        </p:grpSpPr>
        <p:sp>
          <p:nvSpPr>
            <p:cNvPr id="13322" name="Oval 10"/>
            <p:cNvSpPr>
              <a:spLocks noChangeArrowheads="1"/>
            </p:cNvSpPr>
            <p:nvPr/>
          </p:nvSpPr>
          <p:spPr bwMode="auto">
            <a:xfrm>
              <a:off x="0" y="189"/>
              <a:ext cx="164" cy="2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algn="ctr" eaLnBrk="0" fontAlgn="base" hangingPunct="0">
                <a:spcBef>
                  <a:spcPct val="0"/>
                </a:spcBef>
                <a:spcAft>
                  <a:spcPct val="0"/>
                </a:spcAft>
                <a:defRPr baseline="30000">
                  <a:solidFill>
                    <a:schemeClr val="tx1"/>
                  </a:solidFill>
                  <a:latin typeface="Arial" panose="020B0604020202020204" pitchFamily="34" charset="0"/>
                </a:defRPr>
              </a:lvl6pPr>
              <a:lvl7pPr marL="2971800" indent="-228600" algn="ctr" eaLnBrk="0" fontAlgn="base" hangingPunct="0">
                <a:spcBef>
                  <a:spcPct val="0"/>
                </a:spcBef>
                <a:spcAft>
                  <a:spcPct val="0"/>
                </a:spcAft>
                <a:defRPr baseline="30000">
                  <a:solidFill>
                    <a:schemeClr val="tx1"/>
                  </a:solidFill>
                  <a:latin typeface="Arial" panose="020B0604020202020204" pitchFamily="34" charset="0"/>
                </a:defRPr>
              </a:lvl7pPr>
              <a:lvl8pPr marL="3429000" indent="-228600" algn="ctr" eaLnBrk="0" fontAlgn="base" hangingPunct="0">
                <a:spcBef>
                  <a:spcPct val="0"/>
                </a:spcBef>
                <a:spcAft>
                  <a:spcPct val="0"/>
                </a:spcAft>
                <a:defRPr baseline="30000">
                  <a:solidFill>
                    <a:schemeClr val="tx1"/>
                  </a:solidFill>
                  <a:latin typeface="Arial" panose="020B0604020202020204" pitchFamily="34" charset="0"/>
                </a:defRPr>
              </a:lvl8pPr>
              <a:lvl9pPr marL="3886200" indent="-228600" algn="ctr" eaLnBrk="0" fontAlgn="base" hangingPunct="0">
                <a:spcBef>
                  <a:spcPct val="0"/>
                </a:spcBef>
                <a:spcAft>
                  <a:spcPct val="0"/>
                </a:spcAft>
                <a:defRPr baseline="30000">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23" name="Line 11"/>
            <p:cNvSpPr>
              <a:spLocks noChangeShapeType="1"/>
            </p:cNvSpPr>
            <p:nvPr/>
          </p:nvSpPr>
          <p:spPr bwMode="auto">
            <a:xfrm flipV="1">
              <a:off x="83" y="0"/>
              <a:ext cx="0" cy="52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3319" name="Text Box 13"/>
          <p:cNvSpPr txBox="1">
            <a:spLocks noChangeArrowheads="1"/>
          </p:cNvSpPr>
          <p:nvPr/>
        </p:nvSpPr>
        <p:spPr bwMode="auto">
          <a:xfrm>
            <a:off x="158457" y="1182113"/>
            <a:ext cx="11904589" cy="1938992"/>
          </a:xfrm>
          <a:prstGeom prst="rect">
            <a:avLst/>
          </a:prstGeom>
          <a:solidFill>
            <a:srgbClr val="FFFFCC"/>
          </a:solidFill>
          <a:ln w="9525">
            <a:solidFill>
              <a:schemeClr val="hlink"/>
            </a:solidFill>
            <a:miter lim="800000"/>
            <a:headEnd/>
            <a:tailEnd/>
          </a:ln>
        </p:spPr>
        <p:txBody>
          <a:bodyPr wrap="square">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algn="ctr" eaLnBrk="0" fontAlgn="base" hangingPunct="0">
              <a:spcBef>
                <a:spcPct val="0"/>
              </a:spcBef>
              <a:spcAft>
                <a:spcPct val="0"/>
              </a:spcAft>
              <a:defRPr baseline="30000">
                <a:solidFill>
                  <a:schemeClr val="tx1"/>
                </a:solidFill>
                <a:latin typeface="Arial" panose="020B0604020202020204" pitchFamily="34" charset="0"/>
              </a:defRPr>
            </a:lvl6pPr>
            <a:lvl7pPr marL="2971800" indent="-228600" algn="ctr" eaLnBrk="0" fontAlgn="base" hangingPunct="0">
              <a:spcBef>
                <a:spcPct val="0"/>
              </a:spcBef>
              <a:spcAft>
                <a:spcPct val="0"/>
              </a:spcAft>
              <a:defRPr baseline="30000">
                <a:solidFill>
                  <a:schemeClr val="tx1"/>
                </a:solidFill>
                <a:latin typeface="Arial" panose="020B0604020202020204" pitchFamily="34" charset="0"/>
              </a:defRPr>
            </a:lvl7pPr>
            <a:lvl8pPr marL="3429000" indent="-228600" algn="ctr" eaLnBrk="0" fontAlgn="base" hangingPunct="0">
              <a:spcBef>
                <a:spcPct val="0"/>
              </a:spcBef>
              <a:spcAft>
                <a:spcPct val="0"/>
              </a:spcAft>
              <a:defRPr baseline="30000">
                <a:solidFill>
                  <a:schemeClr val="tx1"/>
                </a:solidFill>
                <a:latin typeface="Arial" panose="020B0604020202020204" pitchFamily="34" charset="0"/>
              </a:defRPr>
            </a:lvl8pPr>
            <a:lvl9pPr marL="3886200" indent="-228600" algn="ctr" eaLnBrk="0" fontAlgn="base" hangingPunct="0">
              <a:spcBef>
                <a:spcPct val="0"/>
              </a:spcBef>
              <a:spcAft>
                <a:spcPct val="0"/>
              </a:spcAft>
              <a:defRPr baseline="30000">
                <a:solidFill>
                  <a:schemeClr val="tx1"/>
                </a:solidFill>
                <a:latin typeface="Arial" panose="020B0604020202020204" pitchFamily="34" charset="0"/>
              </a:defRPr>
            </a:lvl9pPr>
          </a:lstStyle>
          <a:p>
            <a:pPr algn="l"/>
            <a:r>
              <a:rPr lang="en-US" altLang="zh-CN" sz="2400" b="1" baseline="0" dirty="0" smtClean="0">
                <a:latin typeface="+mn-ea"/>
              </a:rPr>
              <a:t>1974</a:t>
            </a:r>
            <a:r>
              <a:rPr lang="en-US" altLang="zh-CN" sz="2400" b="1" baseline="0" dirty="0">
                <a:latin typeface="+mn-ea"/>
              </a:rPr>
              <a:t>, Arecibo discovered </a:t>
            </a:r>
            <a:r>
              <a:rPr lang="en-US" altLang="zh-CN" sz="2400" b="1" baseline="0" dirty="0" smtClean="0">
                <a:latin typeface="+mn-ea"/>
              </a:rPr>
              <a:t>the first pulsar binary, PSRJ1913+16, </a:t>
            </a:r>
            <a:r>
              <a:rPr lang="en-US" altLang="zh-CN" sz="2400" b="1" baseline="0" dirty="0">
                <a:latin typeface="+mn-ea"/>
              </a:rPr>
              <a:t>indirectly confirming the gravitational </a:t>
            </a:r>
            <a:r>
              <a:rPr lang="en-US" altLang="zh-CN" sz="2400" b="1" baseline="0" dirty="0" smtClean="0">
                <a:latin typeface="+mn-ea"/>
              </a:rPr>
              <a:t>wave;   2003</a:t>
            </a:r>
            <a:r>
              <a:rPr lang="en-US" altLang="zh-CN" sz="2400" b="1" baseline="0" dirty="0">
                <a:latin typeface="+mn-ea"/>
              </a:rPr>
              <a:t>, Parkes discovered double pulsar </a:t>
            </a:r>
            <a:r>
              <a:rPr lang="en-US" altLang="zh-CN" sz="2400" b="1" baseline="0" dirty="0" smtClean="0">
                <a:latin typeface="+mn-ea"/>
              </a:rPr>
              <a:t>systems;   2006</a:t>
            </a:r>
            <a:r>
              <a:rPr lang="en-US" altLang="zh-CN" sz="2400" b="1" baseline="0" dirty="0">
                <a:latin typeface="+mn-ea"/>
              </a:rPr>
              <a:t>, the GBT radio telescope again verified GW with high accuracy. </a:t>
            </a:r>
            <a:r>
              <a:rPr lang="en-US" altLang="zh-CN" sz="2400" b="1" baseline="0" dirty="0" smtClean="0">
                <a:latin typeface="+mn-ea"/>
              </a:rPr>
              <a:t> So </a:t>
            </a:r>
            <a:r>
              <a:rPr lang="en-US" altLang="zh-CN" sz="2400" b="1" baseline="0" dirty="0">
                <a:latin typeface="+mn-ea"/>
              </a:rPr>
              <a:t>far, astronomers have found 25 pairs of double neutron star systems, four </a:t>
            </a:r>
            <a:r>
              <a:rPr lang="en-US" altLang="zh-CN" sz="2400" b="1" baseline="0" dirty="0" smtClean="0">
                <a:latin typeface="+mn-ea"/>
              </a:rPr>
              <a:t>DNSs tested GW.  FAST </a:t>
            </a:r>
            <a:r>
              <a:rPr lang="en-US" altLang="zh-CN" sz="2400" b="1" baseline="0" dirty="0">
                <a:latin typeface="+mn-ea"/>
              </a:rPr>
              <a:t>found a two-neutron star DNS system</a:t>
            </a:r>
          </a:p>
        </p:txBody>
      </p:sp>
      <p:sp>
        <p:nvSpPr>
          <p:cNvPr id="13320" name="Text Box 14"/>
          <p:cNvSpPr txBox="1">
            <a:spLocks noChangeArrowheads="1"/>
          </p:cNvSpPr>
          <p:nvPr/>
        </p:nvSpPr>
        <p:spPr bwMode="auto">
          <a:xfrm>
            <a:off x="1321659" y="266089"/>
            <a:ext cx="9674586" cy="769441"/>
          </a:xfrm>
          <a:prstGeom prst="rect">
            <a:avLst/>
          </a:prstGeom>
          <a:solidFill>
            <a:srgbClr val="FFC000"/>
          </a:solidFill>
          <a:ln>
            <a:noFill/>
          </a:ln>
          <a:extLst/>
        </p:spPr>
        <p:txBody>
          <a:bodyPr wrap="square">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algn="ctr" eaLnBrk="0" fontAlgn="base" hangingPunct="0">
              <a:spcBef>
                <a:spcPct val="0"/>
              </a:spcBef>
              <a:spcAft>
                <a:spcPct val="0"/>
              </a:spcAft>
              <a:defRPr baseline="30000">
                <a:solidFill>
                  <a:schemeClr val="tx1"/>
                </a:solidFill>
                <a:latin typeface="Arial" panose="020B0604020202020204" pitchFamily="34" charset="0"/>
              </a:defRPr>
            </a:lvl6pPr>
            <a:lvl7pPr marL="2971800" indent="-228600" algn="ctr" eaLnBrk="0" fontAlgn="base" hangingPunct="0">
              <a:spcBef>
                <a:spcPct val="0"/>
              </a:spcBef>
              <a:spcAft>
                <a:spcPct val="0"/>
              </a:spcAft>
              <a:defRPr baseline="30000">
                <a:solidFill>
                  <a:schemeClr val="tx1"/>
                </a:solidFill>
                <a:latin typeface="Arial" panose="020B0604020202020204" pitchFamily="34" charset="0"/>
              </a:defRPr>
            </a:lvl7pPr>
            <a:lvl8pPr marL="3429000" indent="-228600" algn="ctr" eaLnBrk="0" fontAlgn="base" hangingPunct="0">
              <a:spcBef>
                <a:spcPct val="0"/>
              </a:spcBef>
              <a:spcAft>
                <a:spcPct val="0"/>
              </a:spcAft>
              <a:defRPr baseline="30000">
                <a:solidFill>
                  <a:schemeClr val="tx1"/>
                </a:solidFill>
                <a:latin typeface="Arial" panose="020B0604020202020204" pitchFamily="34" charset="0"/>
              </a:defRPr>
            </a:lvl8pPr>
            <a:lvl9pPr marL="3886200" indent="-228600" algn="ctr" eaLnBrk="0" fontAlgn="base" hangingPunct="0">
              <a:spcBef>
                <a:spcPct val="0"/>
              </a:spcBef>
              <a:spcAft>
                <a:spcPct val="0"/>
              </a:spcAft>
              <a:defRPr baseline="30000">
                <a:solidFill>
                  <a:schemeClr val="tx1"/>
                </a:solidFill>
                <a:latin typeface="Arial" panose="020B0604020202020204" pitchFamily="34" charset="0"/>
              </a:defRPr>
            </a:lvl9pPr>
          </a:lstStyle>
          <a:p>
            <a:pPr algn="l">
              <a:spcBef>
                <a:spcPct val="50000"/>
              </a:spcBef>
            </a:pPr>
            <a:r>
              <a:rPr lang="en-US" altLang="zh-CN" sz="4000" b="1" baseline="0" dirty="0" smtClean="0">
                <a:solidFill>
                  <a:srgbClr val="FF0000"/>
                </a:solidFill>
                <a:latin typeface="Times New Roman" panose="02020603050405020304" pitchFamily="18" charset="0"/>
                <a:ea typeface="宋体" panose="02010600030101010101" pitchFamily="2" charset="-122"/>
              </a:rPr>
              <a:t> </a:t>
            </a:r>
            <a:r>
              <a:rPr lang="en-US" altLang="zh-CN" sz="4400" b="1" baseline="0" dirty="0" smtClean="0">
                <a:latin typeface="Times New Roman" panose="02020603050405020304" pitchFamily="18" charset="0"/>
                <a:ea typeface="宋体" panose="02010600030101010101" pitchFamily="2" charset="-122"/>
              </a:rPr>
              <a:t>3.  FAST </a:t>
            </a:r>
            <a:r>
              <a:rPr lang="en-US" altLang="zh-CN" sz="4400" b="1" baseline="0" dirty="0" smtClean="0">
                <a:latin typeface="Times New Roman" panose="02020603050405020304" pitchFamily="18" charset="0"/>
                <a:ea typeface="宋体" panose="02010600030101010101" pitchFamily="2" charset="-122"/>
              </a:rPr>
              <a:t>pulsar and gravitational wave</a:t>
            </a:r>
            <a:endParaRPr lang="en-US" altLang="zh-CN" sz="4400" b="1" baseline="0" dirty="0">
              <a:ea typeface="宋体" panose="02010600030101010101" pitchFamily="2" charset="-122"/>
              <a:sym typeface="Arial" panose="020B0604020202020204" pitchFamily="34" charset="0"/>
            </a:endParaRPr>
          </a:p>
        </p:txBody>
      </p:sp>
      <p:sp>
        <p:nvSpPr>
          <p:cNvPr id="14" name="Text Box 6"/>
          <p:cNvSpPr txBox="1"/>
          <p:nvPr/>
        </p:nvSpPr>
        <p:spPr>
          <a:xfrm>
            <a:off x="2797886" y="5542745"/>
            <a:ext cx="5022281" cy="954107"/>
          </a:xfrm>
          <a:prstGeom prst="rect">
            <a:avLst/>
          </a:prstGeom>
          <a:solidFill>
            <a:srgbClr val="99CCFF"/>
          </a:solidFill>
          <a:ln w="9525">
            <a:noFill/>
          </a:ln>
        </p:spPr>
        <p:txBody>
          <a:bodyPr wrap="square">
            <a:spAutoFit/>
          </a:bodyPr>
          <a:lstStyle/>
          <a:p>
            <a:pPr algn="l"/>
            <a:r>
              <a:rPr lang="en-US" altLang="zh-CN" sz="2800" b="1" i="1" baseline="0" dirty="0" smtClean="0">
                <a:solidFill>
                  <a:srgbClr val="CC0000"/>
                </a:solidFill>
                <a:latin typeface="Times New Roman" panose="02020603050405020304" pitchFamily="18" charset="0"/>
                <a:ea typeface="宋体" panose="02010600030101010101" pitchFamily="2" charset="-122"/>
              </a:rPr>
              <a:t>DNS orbit shrink </a:t>
            </a:r>
            <a:r>
              <a:rPr lang="zh-CN" altLang="en-US" sz="2800" b="1" i="1" baseline="0" dirty="0" smtClean="0">
                <a:solidFill>
                  <a:srgbClr val="CC0000"/>
                </a:solidFill>
                <a:latin typeface="Times New Roman" panose="02020603050405020304" pitchFamily="18" charset="0"/>
                <a:ea typeface="宋体" panose="02010600030101010101" pitchFamily="2" charset="-122"/>
              </a:rPr>
              <a:t> </a:t>
            </a:r>
            <a:r>
              <a:rPr lang="en-US" altLang="zh-CN" sz="2800" b="1" i="1" baseline="0" dirty="0" smtClean="0">
                <a:solidFill>
                  <a:srgbClr val="CC0000"/>
                </a:solidFill>
                <a:latin typeface="Times New Roman" panose="02020603050405020304" pitchFamily="18" charset="0"/>
                <a:ea typeface="宋体" panose="02010600030101010101" pitchFamily="2" charset="-122"/>
              </a:rPr>
              <a:t>2cm/day</a:t>
            </a:r>
            <a:r>
              <a:rPr lang="zh-CN" altLang="en-US" sz="2800" b="1" i="1" dirty="0" smtClean="0">
                <a:solidFill>
                  <a:srgbClr val="CC0000"/>
                </a:solidFill>
                <a:latin typeface="Times New Roman" panose="02020603050405020304" pitchFamily="18" charset="0"/>
                <a:ea typeface="宋体" panose="02010600030101010101" pitchFamily="2" charset="-122"/>
              </a:rPr>
              <a:t>， </a:t>
            </a:r>
            <a:endParaRPr lang="en-US" altLang="zh-CN" sz="2800" b="1" i="1" dirty="0" smtClean="0">
              <a:solidFill>
                <a:srgbClr val="CC0000"/>
              </a:solidFill>
              <a:latin typeface="Times New Roman" panose="02020603050405020304" pitchFamily="18" charset="0"/>
              <a:ea typeface="宋体" panose="02010600030101010101" pitchFamily="2" charset="-122"/>
            </a:endParaRPr>
          </a:p>
          <a:p>
            <a:pPr algn="l"/>
            <a:r>
              <a:rPr lang="en-US" altLang="zh-CN" sz="2800" b="1" i="1" baseline="0" dirty="0" smtClean="0">
                <a:solidFill>
                  <a:srgbClr val="CC0000"/>
                </a:solidFill>
                <a:latin typeface="Times New Roman" panose="02020603050405020304" pitchFamily="18" charset="0"/>
                <a:ea typeface="宋体" panose="02010600030101010101" pitchFamily="2" charset="-122"/>
              </a:rPr>
              <a:t>GW~</a:t>
            </a:r>
            <a:r>
              <a:rPr lang="en-US" altLang="zh-CN" sz="2800" b="1" i="1" dirty="0" smtClean="0">
                <a:solidFill>
                  <a:srgbClr val="CC0000"/>
                </a:solidFill>
                <a:latin typeface="Times New Roman" panose="02020603050405020304" pitchFamily="18" charset="0"/>
                <a:ea typeface="宋体" panose="02010600030101010101" pitchFamily="2" charset="-122"/>
              </a:rPr>
              <a:t> </a:t>
            </a:r>
            <a:r>
              <a:rPr lang="en-US" altLang="zh-CN" sz="2800" b="1" i="1" baseline="0" dirty="0" smtClean="0">
                <a:solidFill>
                  <a:srgbClr val="CC0000"/>
                </a:solidFill>
                <a:latin typeface="Times New Roman" panose="02020603050405020304" pitchFamily="18" charset="0"/>
                <a:ea typeface="宋体" panose="02010600030101010101" pitchFamily="2" charset="-122"/>
              </a:rPr>
              <a:t> </a:t>
            </a:r>
            <a:r>
              <a:rPr lang="en-US" altLang="zh-CN" sz="2800" b="1" i="1" baseline="0" dirty="0">
                <a:solidFill>
                  <a:srgbClr val="CC0000"/>
                </a:solidFill>
                <a:latin typeface="Times New Roman" panose="02020603050405020304" pitchFamily="18" charset="0"/>
                <a:ea typeface="宋体" panose="02010600030101010101" pitchFamily="2" charset="-122"/>
              </a:rPr>
              <a:t>0.1% </a:t>
            </a:r>
            <a:r>
              <a:rPr lang="en-US" altLang="zh-CN" sz="2800" b="1" i="1" baseline="0" dirty="0" smtClean="0">
                <a:solidFill>
                  <a:srgbClr val="CC0000"/>
                </a:solidFill>
                <a:latin typeface="Times New Roman" panose="02020603050405020304" pitchFamily="18" charset="0"/>
                <a:ea typeface="宋体" panose="02010600030101010101" pitchFamily="2" charset="-122"/>
              </a:rPr>
              <a:t>accuracy confirmed</a:t>
            </a:r>
            <a:endParaRPr lang="en-US" altLang="zh-CN" sz="2800" b="1" i="1" baseline="0" dirty="0">
              <a:solidFill>
                <a:srgbClr val="CC0000"/>
              </a:solidFill>
              <a:latin typeface="Times New Roman" panose="02020603050405020304" pitchFamily="18" charset="0"/>
              <a:ea typeface="宋体" panose="02010600030101010101" pitchFamily="2" charset="-122"/>
            </a:endParaRPr>
          </a:p>
        </p:txBody>
      </p:sp>
      <p:pic>
        <p:nvPicPr>
          <p:cNvPr id="15" name="Picture 5"/>
          <p:cNvPicPr>
            <a:picLocks noChangeAspect="1"/>
          </p:cNvPicPr>
          <p:nvPr/>
        </p:nvPicPr>
        <p:blipFill>
          <a:blip r:embed="rId3" cstate="print">
            <a:lum bright="-28000" contrast="60000"/>
          </a:blip>
          <a:srcRect l="3334" t="6172" r="5000" b="8643"/>
          <a:stretch>
            <a:fillRect/>
          </a:stretch>
        </p:blipFill>
        <p:spPr>
          <a:xfrm>
            <a:off x="9617370" y="3401502"/>
            <a:ext cx="2574630" cy="3331874"/>
          </a:xfrm>
          <a:prstGeom prst="rect">
            <a:avLst/>
          </a:prstGeom>
          <a:solidFill>
            <a:schemeClr val="bg1">
              <a:alpha val="98038"/>
            </a:schemeClr>
          </a:solidFill>
          <a:ln w="12700" cap="flat" cmpd="sng">
            <a:solidFill>
              <a:srgbClr val="000000"/>
            </a:solidFill>
            <a:prstDash val="solid"/>
            <a:miter/>
            <a:headEnd type="none" w="med" len="med"/>
            <a:tailEnd type="none" w="med" len="med"/>
          </a:ln>
        </p:spPr>
      </p:pic>
    </p:spTree>
    <p:extLst>
      <p:ext uri="{BB962C8B-B14F-4D97-AF65-F5344CB8AC3E}">
        <p14:creationId xmlns:p14="http://schemas.microsoft.com/office/powerpoint/2010/main" val="39701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10000" accel="50000" decel="50000" fill="hold" nodeType="clickEffect">
                                  <p:stCondLst>
                                    <p:cond delay="0"/>
                                  </p:stCondLst>
                                  <p:childTnLst>
                                    <p:animMotion origin="layout" path="M -0.16875 -0.13889 C -0.07118 -0.13889 0.00834 -0.08704 0.00834 -0.02222 C 0.00834 0.04166 -0.07118 0.09444 -0.16875 0.09444 C -0.26649 0.09444 -0.34583 0.04166 -0.34583 -0.02222 C -0.34583 -0.08704 -0.26649 -0.13889 -0.16875 -0.13889 Z " pathEditMode="relative" rAng="0" ptsTypes="fffff">
                                      <p:cBhvr>
                                        <p:cTn id="6" dur="5000" fill="hold"/>
                                        <p:tgtEl>
                                          <p:spTgt spid="2"/>
                                        </p:tgtEl>
                                        <p:attrNameLst>
                                          <p:attrName>ppt_x,ppt_y</p:attrName>
                                        </p:attrNameLst>
                                      </p:cBhvr>
                                      <p:rCtr x="0" y="11700"/>
                                    </p:animMotion>
                                  </p:childTnLst>
                                </p:cTn>
                              </p:par>
                              <p:par>
                                <p:cTn id="7" presetID="8" presetClass="emph" presetSubtype="0" repeatCount="5000" fill="hold" nodeType="withEffect">
                                  <p:stCondLst>
                                    <p:cond delay="0"/>
                                  </p:stCondLst>
                                  <p:childTnLst>
                                    <p:animRot by="21600000">
                                      <p:cBhvr>
                                        <p:cTn id="8" dur="5000" fill="hold"/>
                                        <p:tgtEl>
                                          <p:spTgt spid="2"/>
                                        </p:tgtEl>
                                        <p:attrNameLst>
                                          <p:attrName>r</p:attrName>
                                        </p:attrNameLst>
                                      </p:cBhvr>
                                    </p:animRot>
                                  </p:childTnLst>
                                </p:cTn>
                              </p:par>
                              <p:par>
                                <p:cTn id="9" presetID="8" presetClass="emph" presetSubtype="0" repeatCount="10000" fill="hold" nodeType="withEffect">
                                  <p:stCondLst>
                                    <p:cond delay="0"/>
                                  </p:stCondLst>
                                  <p:childTnLst>
                                    <p:animRot by="21600000">
                                      <p:cBhvr>
                                        <p:cTn id="10" dur="2000" fill="hold"/>
                                        <p:tgtEl>
                                          <p:spTgt spid="3"/>
                                        </p:tgtEl>
                                        <p:attrNameLst>
                                          <p:attrName>r</p:attrName>
                                        </p:attrNameLst>
                                      </p:cBhvr>
                                    </p:animRot>
                                  </p:childTnLst>
                                </p:cTn>
                              </p:par>
                              <p:par>
                                <p:cTn id="11" presetID="1" presetClass="path" presetSubtype="0" repeatCount="10000" accel="50000" decel="50000" fill="hold" nodeType="withEffect">
                                  <p:stCondLst>
                                    <p:cond delay="0"/>
                                  </p:stCondLst>
                                  <p:childTnLst>
                                    <p:animMotion origin="layout" path="M 0.13554 0.1956 C 0.03294 0.21064 -0.05508 0.16875 -0.06042 0.10115 C -0.06537 0.03449 0.01419 -0.03218 0.11666 -0.047 C 0.21992 -0.06227 0.30729 -0.01968 0.3125 0.04745 C 0.31784 0.11435 0.23867 0.18101 0.13554 0.1956 Z " pathEditMode="relative" rAng="10440000" ptsTypes="AAAAA">
                                      <p:cBhvr>
                                        <p:cTn id="12" dur="5000" fill="hold"/>
                                        <p:tgtEl>
                                          <p:spTgt spid="3"/>
                                        </p:tgtEl>
                                        <p:attrNameLst>
                                          <p:attrName>ppt_x,ppt_y</p:attrName>
                                        </p:attrNameLst>
                                      </p:cBhvr>
                                      <p:rCtr x="-938" y="-1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GWspectrum.jpg"/>
          <p:cNvPicPr>
            <a:picLocks noGrp="1" noChangeAspect="1"/>
          </p:cNvPicPr>
          <p:nvPr>
            <p:ph sz="half" idx="2"/>
          </p:nvPr>
        </p:nvPicPr>
        <p:blipFill>
          <a:blip r:embed="rId2" cstate="print"/>
          <a:stretch>
            <a:fillRect/>
          </a:stretch>
        </p:blipFill>
        <p:spPr>
          <a:xfrm>
            <a:off x="2438399" y="990600"/>
            <a:ext cx="8084025" cy="5624102"/>
          </a:xfrm>
        </p:spPr>
      </p:pic>
      <p:sp>
        <p:nvSpPr>
          <p:cNvPr id="164866" name="AutoShape 2" descr="https://lisa.nasa.gov/images2/GWspectrum.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 name="Title 1"/>
          <p:cNvSpPr txBox="1">
            <a:spLocks/>
          </p:cNvSpPr>
          <p:nvPr/>
        </p:nvSpPr>
        <p:spPr>
          <a:xfrm>
            <a:off x="0" y="304800"/>
            <a:ext cx="11453446" cy="685800"/>
          </a:xfrm>
          <a:prstGeom prst="rect">
            <a:avLst/>
          </a:prstGeom>
          <a:solidFill>
            <a:srgbClr val="FFC000"/>
          </a:solidFill>
          <a:ln w="9525">
            <a:noFill/>
          </a:ln>
        </p:spPr>
        <p:txBody>
          <a:bodyPr vert="horz" wrap="square" lIns="91440" tIns="45720" rIns="91440" bIns="45720" anchor="ctr" anchorCtr="0"/>
          <a:lstStyle/>
          <a:p>
            <a:pPr fontAlgn="base">
              <a:spcBef>
                <a:spcPct val="0"/>
              </a:spcBef>
              <a:spcAft>
                <a:spcPct val="0"/>
              </a:spcAft>
              <a:defRPr/>
            </a:pPr>
            <a:r>
              <a:rPr lang="en-US" altLang="zh-CN" sz="3800" kern="0" dirty="0" smtClean="0">
                <a:solidFill>
                  <a:schemeClr val="tx2"/>
                </a:solidFill>
                <a:latin typeface="+mj-lt"/>
                <a:ea typeface="宋体" panose="02010600030101010101" pitchFamily="2" charset="-122"/>
                <a:cs typeface="+mj-cs"/>
              </a:rPr>
              <a:t>  Gravitational wave spectra: sources and detectors</a:t>
            </a:r>
            <a:r>
              <a:rPr lang="zh-CN" altLang="en-US" sz="3800" kern="0" dirty="0" smtClean="0">
                <a:solidFill>
                  <a:schemeClr val="tx2"/>
                </a:solidFill>
                <a:latin typeface="+mj-lt"/>
                <a:ea typeface="宋体" panose="02010600030101010101" pitchFamily="2" charset="-122"/>
                <a:cs typeface="+mj-cs"/>
              </a:rPr>
              <a:t> </a:t>
            </a:r>
            <a:endParaRPr lang="en-US" altLang="zh-CN" sz="3800" kern="0" dirty="0">
              <a:solidFill>
                <a:schemeClr val="tx2"/>
              </a:solidFill>
              <a:latin typeface="+mj-lt"/>
              <a:ea typeface="宋体" panose="02010600030101010101" pitchFamily="2" charset="-122"/>
              <a:cs typeface="+mj-cs"/>
            </a:endParaRPr>
          </a:p>
        </p:txBody>
      </p:sp>
    </p:spTree>
    <p:extLst>
      <p:ext uri="{BB962C8B-B14F-4D97-AF65-F5344CB8AC3E}">
        <p14:creationId xmlns:p14="http://schemas.microsoft.com/office/powerpoint/2010/main" val="35404370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96037" y="152400"/>
            <a:ext cx="11109276" cy="990602"/>
          </a:xfrm>
          <a:solidFill>
            <a:srgbClr val="FF9933">
              <a:alpha val="100000"/>
            </a:srgbClr>
          </a:solidFill>
        </p:spPr>
        <p:txBody>
          <a:bodyPr vert="horz" wrap="square" lIns="91440" tIns="45720" rIns="91440" bIns="45720" rtlCol="0" anchor="ctr" anchorCtr="0">
            <a:noAutofit/>
          </a:bodyPr>
          <a:lstStyle/>
          <a:p>
            <a:pPr eaLnBrk="1" hangingPunct="1"/>
            <a:r>
              <a:rPr lang="en-US" altLang="zh-CN" sz="4400" dirty="0" smtClean="0">
                <a:ea typeface="宋体" panose="02010600030101010101" pitchFamily="2" charset="-122"/>
              </a:rPr>
              <a:t>Global Gravitational Wave Detectors</a:t>
            </a:r>
            <a:endParaRPr lang="en-US" altLang="zh-CN" sz="4400" dirty="0">
              <a:ea typeface="宋体" panose="02010600030101010101" pitchFamily="2" charset="-122"/>
            </a:endParaRPr>
          </a:p>
        </p:txBody>
      </p:sp>
      <p:grpSp>
        <p:nvGrpSpPr>
          <p:cNvPr id="45060" name="Group 6"/>
          <p:cNvGrpSpPr/>
          <p:nvPr/>
        </p:nvGrpSpPr>
        <p:grpSpPr>
          <a:xfrm>
            <a:off x="4752976" y="1312864"/>
            <a:ext cx="5445125" cy="2638425"/>
            <a:chOff x="2221" y="1127"/>
            <a:chExt cx="3430" cy="1662"/>
          </a:xfrm>
        </p:grpSpPr>
        <p:pic>
          <p:nvPicPr>
            <p:cNvPr id="45070" name="Picture 7" descr="han36"/>
            <p:cNvPicPr>
              <a:picLocks noChangeAspect="1"/>
            </p:cNvPicPr>
            <p:nvPr/>
          </p:nvPicPr>
          <p:blipFill>
            <a:blip r:embed="rId3" cstate="print"/>
            <a:stretch>
              <a:fillRect/>
            </a:stretch>
          </p:blipFill>
          <p:spPr>
            <a:xfrm>
              <a:off x="2221" y="1141"/>
              <a:ext cx="1306" cy="1644"/>
            </a:xfrm>
            <a:prstGeom prst="rect">
              <a:avLst/>
            </a:prstGeom>
            <a:noFill/>
            <a:ln w="9525">
              <a:noFill/>
            </a:ln>
          </p:spPr>
        </p:pic>
        <p:pic>
          <p:nvPicPr>
            <p:cNvPr id="45071" name="Picture 8" descr="livi2"/>
            <p:cNvPicPr>
              <a:picLocks noChangeAspect="1"/>
            </p:cNvPicPr>
            <p:nvPr/>
          </p:nvPicPr>
          <p:blipFill>
            <a:blip r:embed="rId4" cstate="print"/>
            <a:stretch>
              <a:fillRect/>
            </a:stretch>
          </p:blipFill>
          <p:spPr>
            <a:xfrm>
              <a:off x="3676" y="1127"/>
              <a:ext cx="1560" cy="1170"/>
            </a:xfrm>
            <a:prstGeom prst="rect">
              <a:avLst/>
            </a:prstGeom>
            <a:noFill/>
            <a:ln w="9525">
              <a:noFill/>
            </a:ln>
          </p:spPr>
        </p:pic>
        <p:sp>
          <p:nvSpPr>
            <p:cNvPr id="45072" name="Text Box 9"/>
            <p:cNvSpPr txBox="1"/>
            <p:nvPr/>
          </p:nvSpPr>
          <p:spPr>
            <a:xfrm>
              <a:off x="3575" y="2385"/>
              <a:ext cx="2076" cy="404"/>
            </a:xfrm>
            <a:prstGeom prst="rect">
              <a:avLst/>
            </a:prstGeom>
            <a:noFill/>
            <a:ln w="9525">
              <a:noFill/>
            </a:ln>
          </p:spPr>
          <p:txBody>
            <a:bodyPr wrap="none">
              <a:spAutoFit/>
            </a:bodyPr>
            <a:lstStyle/>
            <a:p>
              <a:pPr algn="l">
                <a:spcBef>
                  <a:spcPct val="0"/>
                </a:spcBef>
              </a:pPr>
              <a:r>
                <a:rPr lang="en-US" altLang="zh-CN" dirty="0">
                  <a:latin typeface="Times New Roman" panose="02020603050405020304" pitchFamily="18" charset="0"/>
                  <a:ea typeface="宋体" panose="02010600030101010101" pitchFamily="2" charset="-122"/>
                </a:rPr>
                <a:t>LIGO (USA)</a:t>
              </a:r>
            </a:p>
            <a:p>
              <a:pPr algn="l">
                <a:spcBef>
                  <a:spcPct val="0"/>
                </a:spcBef>
              </a:pPr>
              <a:r>
                <a:rPr lang="en-US" altLang="zh-CN" dirty="0">
                  <a:latin typeface="Times New Roman" panose="02020603050405020304" pitchFamily="18" charset="0"/>
                  <a:ea typeface="宋体" panose="02010600030101010101" pitchFamily="2" charset="-122"/>
                </a:rPr>
                <a:t>Hanford, WA and Livingston, LA</a:t>
              </a:r>
              <a:endParaRPr lang="en-US" altLang="zh-CN" sz="2400" dirty="0">
                <a:latin typeface="Times New Roman" panose="02020603050405020304" pitchFamily="18" charset="0"/>
                <a:ea typeface="宋体" panose="02010600030101010101" pitchFamily="2" charset="-122"/>
              </a:endParaRPr>
            </a:p>
          </p:txBody>
        </p:sp>
      </p:grpSp>
      <p:grpSp>
        <p:nvGrpSpPr>
          <p:cNvPr id="45061" name="Group 10"/>
          <p:cNvGrpSpPr/>
          <p:nvPr/>
        </p:nvGrpSpPr>
        <p:grpSpPr>
          <a:xfrm>
            <a:off x="4892676" y="3951289"/>
            <a:ext cx="1933575" cy="2813050"/>
            <a:chOff x="114" y="2366"/>
            <a:chExt cx="1218" cy="1772"/>
          </a:xfrm>
        </p:grpSpPr>
        <p:pic>
          <p:nvPicPr>
            <p:cNvPr id="45068" name="Picture 11" descr="mitaka"/>
            <p:cNvPicPr>
              <a:picLocks noChangeAspect="1"/>
            </p:cNvPicPr>
            <p:nvPr/>
          </p:nvPicPr>
          <p:blipFill>
            <a:blip r:embed="rId5" cstate="print"/>
            <a:stretch>
              <a:fillRect/>
            </a:stretch>
          </p:blipFill>
          <p:spPr>
            <a:xfrm>
              <a:off x="114" y="2752"/>
              <a:ext cx="1218" cy="1386"/>
            </a:xfrm>
            <a:prstGeom prst="rect">
              <a:avLst/>
            </a:prstGeom>
            <a:noFill/>
            <a:ln w="9525">
              <a:noFill/>
            </a:ln>
          </p:spPr>
        </p:pic>
        <p:sp>
          <p:nvSpPr>
            <p:cNvPr id="45069" name="Text Box 12"/>
            <p:cNvSpPr txBox="1"/>
            <p:nvPr/>
          </p:nvSpPr>
          <p:spPr>
            <a:xfrm>
              <a:off x="125" y="2366"/>
              <a:ext cx="936" cy="407"/>
            </a:xfrm>
            <a:prstGeom prst="rect">
              <a:avLst/>
            </a:prstGeom>
            <a:noFill/>
            <a:ln w="9525">
              <a:noFill/>
            </a:ln>
          </p:spPr>
          <p:txBody>
            <a:bodyPr wrap="none">
              <a:spAutoFit/>
            </a:bodyPr>
            <a:lstStyle/>
            <a:p>
              <a:pPr algn="l">
                <a:spcBef>
                  <a:spcPct val="0"/>
                </a:spcBef>
              </a:pPr>
              <a:r>
                <a:rPr lang="en-US" altLang="zh-CN" dirty="0" err="1">
                  <a:latin typeface="Times New Roman" panose="02020603050405020304" pitchFamily="18" charset="0"/>
                  <a:ea typeface="宋体" panose="02010600030101010101" pitchFamily="2" charset="-122"/>
                </a:rPr>
                <a:t>Kagra</a:t>
              </a:r>
              <a:r>
                <a:rPr lang="en-US" altLang="zh-CN" dirty="0">
                  <a:latin typeface="Times New Roman" panose="02020603050405020304" pitchFamily="18" charset="0"/>
                  <a:ea typeface="宋体" panose="02010600030101010101" pitchFamily="2" charset="-122"/>
                </a:rPr>
                <a:t> (Japan)</a:t>
              </a:r>
              <a:br>
                <a:rPr lang="en-US" altLang="zh-CN" dirty="0">
                  <a:latin typeface="Times New Roman" panose="02020603050405020304" pitchFamily="18" charset="0"/>
                  <a:ea typeface="宋体" panose="02010600030101010101" pitchFamily="2" charset="-122"/>
                </a:rPr>
              </a:br>
              <a:r>
                <a:rPr lang="en-US" altLang="zh-CN" dirty="0">
                  <a:latin typeface="Times New Roman" panose="02020603050405020304" pitchFamily="18" charset="0"/>
                  <a:ea typeface="宋体" panose="02010600030101010101" pitchFamily="2" charset="-122"/>
                </a:rPr>
                <a:t> </a:t>
              </a:r>
            </a:p>
          </p:txBody>
        </p:sp>
      </p:grpSp>
      <p:grpSp>
        <p:nvGrpSpPr>
          <p:cNvPr id="45062" name="Group 13"/>
          <p:cNvGrpSpPr/>
          <p:nvPr/>
        </p:nvGrpSpPr>
        <p:grpSpPr>
          <a:xfrm>
            <a:off x="7324726" y="4416425"/>
            <a:ext cx="2451100" cy="2441575"/>
            <a:chOff x="4094" y="2652"/>
            <a:chExt cx="1544" cy="1538"/>
          </a:xfrm>
        </p:grpSpPr>
        <p:pic>
          <p:nvPicPr>
            <p:cNvPr id="45066" name="Picture 14" descr="SkyView"/>
            <p:cNvPicPr>
              <a:picLocks noChangeAspect="1"/>
            </p:cNvPicPr>
            <p:nvPr/>
          </p:nvPicPr>
          <p:blipFill>
            <a:blip r:embed="rId6" cstate="print"/>
            <a:stretch>
              <a:fillRect/>
            </a:stretch>
          </p:blipFill>
          <p:spPr>
            <a:xfrm>
              <a:off x="4094" y="2652"/>
              <a:ext cx="1536" cy="1027"/>
            </a:xfrm>
            <a:prstGeom prst="rect">
              <a:avLst/>
            </a:prstGeom>
            <a:noFill/>
            <a:ln w="9525">
              <a:noFill/>
            </a:ln>
          </p:spPr>
        </p:pic>
        <p:sp>
          <p:nvSpPr>
            <p:cNvPr id="45067" name="Text Box 15"/>
            <p:cNvSpPr txBox="1"/>
            <p:nvPr/>
          </p:nvSpPr>
          <p:spPr>
            <a:xfrm>
              <a:off x="4118" y="3786"/>
              <a:ext cx="1520" cy="404"/>
            </a:xfrm>
            <a:prstGeom prst="rect">
              <a:avLst/>
            </a:prstGeom>
            <a:noFill/>
            <a:ln w="9525">
              <a:noFill/>
            </a:ln>
          </p:spPr>
          <p:txBody>
            <a:bodyPr wrap="none">
              <a:spAutoFit/>
            </a:bodyPr>
            <a:lstStyle/>
            <a:p>
              <a:pPr algn="l">
                <a:spcBef>
                  <a:spcPct val="0"/>
                </a:spcBef>
              </a:pPr>
              <a:r>
                <a:rPr lang="en-US" altLang="zh-CN" dirty="0">
                  <a:latin typeface="Times New Roman" panose="02020603050405020304" pitchFamily="18" charset="0"/>
                  <a:ea typeface="宋体" panose="02010600030101010101" pitchFamily="2" charset="-122"/>
                </a:rPr>
                <a:t>VIRGO (French-Italian)</a:t>
              </a:r>
            </a:p>
            <a:p>
              <a:pPr algn="l">
                <a:spcBef>
                  <a:spcPct val="0"/>
                </a:spcBef>
              </a:pPr>
              <a:r>
                <a:rPr lang="en-US" altLang="zh-CN" dirty="0">
                  <a:latin typeface="Times New Roman" panose="02020603050405020304" pitchFamily="18" charset="0"/>
                  <a:ea typeface="宋体" panose="02010600030101010101" pitchFamily="2" charset="-122"/>
                </a:rPr>
                <a:t>Cascina, Italy</a:t>
              </a:r>
            </a:p>
          </p:txBody>
        </p:sp>
      </p:grpSp>
      <p:pic>
        <p:nvPicPr>
          <p:cNvPr id="19" name="Picture 3" descr="Animation of gravitational waves from a binary star system."/>
          <p:cNvPicPr>
            <a:picLocks noChangeAspect="1"/>
          </p:cNvPicPr>
          <p:nvPr/>
        </p:nvPicPr>
        <p:blipFill>
          <a:blip r:embed="rId7" cstate="print"/>
          <a:stretch>
            <a:fillRect/>
          </a:stretch>
        </p:blipFill>
        <p:spPr>
          <a:xfrm>
            <a:off x="1009652" y="2136968"/>
            <a:ext cx="2971800" cy="1828800"/>
          </a:xfrm>
          <a:prstGeom prst="rect">
            <a:avLst/>
          </a:prstGeom>
          <a:noFill/>
          <a:ln w="9525">
            <a:noFill/>
          </a:ln>
        </p:spPr>
      </p:pic>
    </p:spTree>
    <p:extLst>
      <p:ext uri="{BB962C8B-B14F-4D97-AF65-F5344CB8AC3E}">
        <p14:creationId xmlns:p14="http://schemas.microsoft.com/office/powerpoint/2010/main" val="314118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tarr_sky"/>
          <p:cNvPicPr>
            <a:picLocks noChangeAspect="1"/>
          </p:cNvPicPr>
          <p:nvPr/>
        </p:nvPicPr>
        <p:blipFill>
          <a:blip r:embed="rId3" cstate="print"/>
          <a:stretch>
            <a:fillRect/>
          </a:stretch>
        </p:blipFill>
        <p:spPr>
          <a:xfrm>
            <a:off x="3995382" y="1841914"/>
            <a:ext cx="6578600" cy="3783013"/>
          </a:xfrm>
          <a:prstGeom prst="rect">
            <a:avLst/>
          </a:prstGeom>
          <a:noFill/>
          <a:ln w="9525">
            <a:noFill/>
          </a:ln>
        </p:spPr>
      </p:pic>
      <p:sp>
        <p:nvSpPr>
          <p:cNvPr id="63491" name="Text Box 3"/>
          <p:cNvSpPr txBox="1"/>
          <p:nvPr/>
        </p:nvSpPr>
        <p:spPr>
          <a:xfrm>
            <a:off x="1828799" y="1"/>
            <a:ext cx="9198591" cy="1200329"/>
          </a:xfrm>
          <a:prstGeom prst="rect">
            <a:avLst/>
          </a:prstGeom>
          <a:solidFill>
            <a:srgbClr val="FFC000"/>
          </a:solidFill>
          <a:ln w="9525">
            <a:noFill/>
          </a:ln>
        </p:spPr>
        <p:txBody>
          <a:bodyPr wrap="square">
            <a:spAutoFit/>
          </a:bodyPr>
          <a:lstStyle/>
          <a:p>
            <a:pPr algn="l"/>
            <a:r>
              <a:rPr lang="en-US" altLang="zh-CN" sz="3600" b="1" dirty="0" smtClean="0">
                <a:solidFill>
                  <a:srgbClr val="0066FF"/>
                </a:solidFill>
                <a:latin typeface="Times New Roman" panose="02020603050405020304" pitchFamily="18" charset="0"/>
                <a:ea typeface="宋体" panose="02010600030101010101" pitchFamily="2" charset="-122"/>
              </a:rPr>
              <a:t>Low frequency GW: Millisecond </a:t>
            </a:r>
            <a:r>
              <a:rPr lang="en-US" altLang="zh-CN" sz="3600" b="1" dirty="0">
                <a:solidFill>
                  <a:srgbClr val="0066FF"/>
                </a:solidFill>
                <a:latin typeface="Times New Roman" panose="02020603050405020304" pitchFamily="18" charset="0"/>
                <a:ea typeface="宋体" panose="02010600030101010101" pitchFamily="2" charset="-122"/>
              </a:rPr>
              <a:t>Pulsar Array  </a:t>
            </a:r>
          </a:p>
          <a:p>
            <a:pPr algn="l"/>
            <a:r>
              <a:rPr lang="zh-CN" altLang="en-US" sz="3600" b="1" dirty="0" smtClean="0">
                <a:solidFill>
                  <a:srgbClr val="0066FF"/>
                </a:solidFill>
                <a:latin typeface="Times New Roman" panose="02020603050405020304" pitchFamily="18" charset="0"/>
                <a:ea typeface="宋体" panose="02010600030101010101" pitchFamily="2" charset="-122"/>
              </a:rPr>
              <a:t>                              毫秒脉冲星</a:t>
            </a:r>
            <a:r>
              <a:rPr lang="zh-CN" altLang="en-US" sz="3600" b="1" dirty="0">
                <a:solidFill>
                  <a:srgbClr val="0066FF"/>
                </a:solidFill>
                <a:latin typeface="Times New Roman" panose="02020603050405020304" pitchFamily="18" charset="0"/>
                <a:ea typeface="宋体" panose="02010600030101010101" pitchFamily="2" charset="-122"/>
              </a:rPr>
              <a:t>计时</a:t>
            </a:r>
            <a:r>
              <a:rPr lang="zh-CN" altLang="en-US" sz="3600" b="1" dirty="0" smtClean="0">
                <a:solidFill>
                  <a:srgbClr val="0066FF"/>
                </a:solidFill>
                <a:latin typeface="Times New Roman" panose="02020603050405020304" pitchFamily="18" charset="0"/>
                <a:ea typeface="宋体" panose="02010600030101010101" pitchFamily="2" charset="-122"/>
              </a:rPr>
              <a:t>阵列</a:t>
            </a:r>
            <a:r>
              <a:rPr lang="en-US" altLang="zh-CN" sz="3600" b="1" dirty="0" smtClean="0">
                <a:solidFill>
                  <a:srgbClr val="0066FF"/>
                </a:solidFill>
                <a:latin typeface="Times New Roman" panose="02020603050405020304" pitchFamily="18" charset="0"/>
                <a:ea typeface="宋体" panose="02010600030101010101" pitchFamily="2" charset="-122"/>
              </a:rPr>
              <a:t> </a:t>
            </a:r>
            <a:endParaRPr lang="zh-CN" altLang="en-US" sz="3600" b="1" dirty="0">
              <a:solidFill>
                <a:srgbClr val="0066FF"/>
              </a:solidFill>
              <a:latin typeface="Times New Roman" panose="02020603050405020304" pitchFamily="18" charset="0"/>
              <a:ea typeface="宋体" panose="02010600030101010101" pitchFamily="2" charset="-122"/>
            </a:endParaRPr>
          </a:p>
        </p:txBody>
      </p:sp>
      <p:sp>
        <p:nvSpPr>
          <p:cNvPr id="63492" name="Text Box 5"/>
          <p:cNvSpPr txBox="1"/>
          <p:nvPr/>
        </p:nvSpPr>
        <p:spPr>
          <a:xfrm>
            <a:off x="2172272" y="5814258"/>
            <a:ext cx="8305800" cy="707886"/>
          </a:xfrm>
          <a:prstGeom prst="rect">
            <a:avLst/>
          </a:prstGeom>
          <a:solidFill>
            <a:srgbClr val="FFFF00"/>
          </a:solidFill>
          <a:ln w="9525">
            <a:noFill/>
          </a:ln>
        </p:spPr>
        <p:txBody>
          <a:bodyPr wrap="square">
            <a:spAutoFit/>
          </a:bodyPr>
          <a:lstStyle/>
          <a:p>
            <a:pPr algn="l"/>
            <a:r>
              <a:rPr lang="en-US" altLang="zh-CN" sz="2000" b="1" dirty="0">
                <a:solidFill>
                  <a:srgbClr val="008000"/>
                </a:solidFill>
                <a:latin typeface="Times New Roman" panose="02020603050405020304" pitchFamily="18" charset="0"/>
                <a:ea typeface="宋体" panose="02010600030101010101" pitchFamily="2" charset="-122"/>
              </a:rPr>
              <a:t>50 - 100 </a:t>
            </a:r>
            <a:r>
              <a:rPr lang="en-US" altLang="zh-CN" sz="2000" b="1" dirty="0" smtClean="0">
                <a:solidFill>
                  <a:srgbClr val="008000"/>
                </a:solidFill>
                <a:latin typeface="Times New Roman" panose="02020603050405020304" pitchFamily="18" charset="0"/>
                <a:ea typeface="宋体" panose="02010600030101010101" pitchFamily="2" charset="-122"/>
              </a:rPr>
              <a:t>MSPs</a:t>
            </a:r>
            <a:r>
              <a:rPr lang="zh-CN" altLang="en-US" sz="2000" b="1" dirty="0" smtClean="0">
                <a:solidFill>
                  <a:srgbClr val="008000"/>
                </a:solidFill>
                <a:latin typeface="Times New Roman" panose="02020603050405020304" pitchFamily="18" charset="0"/>
                <a:ea typeface="宋体" panose="02010600030101010101" pitchFamily="2" charset="-122"/>
              </a:rPr>
              <a:t>，</a:t>
            </a:r>
            <a:r>
              <a:rPr lang="en-US" altLang="zh-CN" sz="2000" b="1" dirty="0" smtClean="0">
                <a:solidFill>
                  <a:srgbClr val="008000"/>
                </a:solidFill>
                <a:latin typeface="Times New Roman" panose="02020603050405020304" pitchFamily="18" charset="0"/>
                <a:ea typeface="宋体" panose="02010600030101010101" pitchFamily="2" charset="-122"/>
              </a:rPr>
              <a:t>period </a:t>
            </a:r>
            <a:r>
              <a:rPr lang="en-US" altLang="zh-CN" sz="2000" b="1" dirty="0" smtClean="0">
                <a:solidFill>
                  <a:srgbClr val="008000"/>
                </a:solidFill>
                <a:latin typeface="Times New Roman" panose="02020603050405020304" pitchFamily="18" charset="0"/>
                <a:ea typeface="宋体" panose="02010600030101010101" pitchFamily="2" charset="-122"/>
              </a:rPr>
              <a:t>P </a:t>
            </a:r>
            <a:r>
              <a:rPr lang="en-US" altLang="zh-CN" sz="2000" b="1" dirty="0">
                <a:solidFill>
                  <a:srgbClr val="008000"/>
                </a:solidFill>
                <a:latin typeface="Times New Roman" panose="02020603050405020304" pitchFamily="18" charset="0"/>
                <a:ea typeface="宋体" panose="02010600030101010101" pitchFamily="2" charset="-122"/>
              </a:rPr>
              <a:t>&lt; 10 </a:t>
            </a:r>
            <a:r>
              <a:rPr lang="en-US" altLang="zh-CN" sz="2000" b="1" dirty="0" err="1">
                <a:solidFill>
                  <a:srgbClr val="008000"/>
                </a:solidFill>
                <a:latin typeface="Times New Roman" panose="02020603050405020304" pitchFamily="18" charset="0"/>
                <a:ea typeface="宋体" panose="02010600030101010101" pitchFamily="2" charset="-122"/>
              </a:rPr>
              <a:t>ms</a:t>
            </a:r>
            <a:r>
              <a:rPr lang="zh-CN" altLang="en-US" sz="2000" b="1" dirty="0" smtClean="0">
                <a:solidFill>
                  <a:srgbClr val="008000"/>
                </a:solidFill>
                <a:latin typeface="Times New Roman" panose="02020603050405020304" pitchFamily="18" charset="0"/>
                <a:ea typeface="宋体" panose="02010600030101010101" pitchFamily="2" charset="-122"/>
              </a:rPr>
              <a:t>；</a:t>
            </a:r>
            <a:r>
              <a:rPr lang="zh-CN" altLang="en-US" sz="2000" b="1" dirty="0" smtClean="0">
                <a:solidFill>
                  <a:srgbClr val="008000"/>
                </a:solidFill>
                <a:latin typeface="Times New Roman" panose="02020603050405020304" pitchFamily="18" charset="0"/>
                <a:ea typeface="宋体" panose="02010600030101010101" pitchFamily="2" charset="-122"/>
              </a:rPr>
              <a:t>测时</a:t>
            </a:r>
            <a:r>
              <a:rPr lang="en-US" altLang="zh-CN" sz="2000" b="1" dirty="0" smtClean="0">
                <a:solidFill>
                  <a:srgbClr val="008000"/>
                </a:solidFill>
                <a:latin typeface="Times New Roman" panose="02020603050405020304" pitchFamily="18" charset="0"/>
                <a:ea typeface="宋体" panose="02010600030101010101" pitchFamily="2" charset="-122"/>
              </a:rPr>
              <a:t>precision Nano</a:t>
            </a:r>
            <a:r>
              <a:rPr lang="zh-CN" altLang="en-US" sz="2000" b="1" dirty="0">
                <a:solidFill>
                  <a:srgbClr val="008000"/>
                </a:solidFill>
                <a:latin typeface="Times New Roman" panose="02020603050405020304" pitchFamily="18" charset="0"/>
                <a:ea typeface="宋体" panose="02010600030101010101" pitchFamily="2" charset="-122"/>
              </a:rPr>
              <a:t>－</a:t>
            </a:r>
            <a:r>
              <a:rPr lang="en-US" altLang="zh-CN" sz="2000" b="1" dirty="0">
                <a:solidFill>
                  <a:srgbClr val="008000"/>
                </a:solidFill>
                <a:latin typeface="Times New Roman" panose="02020603050405020304" pitchFamily="18" charset="0"/>
                <a:ea typeface="宋体" panose="02010600030101010101" pitchFamily="2" charset="-122"/>
              </a:rPr>
              <a:t>second</a:t>
            </a:r>
            <a:r>
              <a:rPr lang="zh-CN" altLang="en-US" sz="2000" b="1" dirty="0">
                <a:solidFill>
                  <a:srgbClr val="008000"/>
                </a:solidFill>
                <a:latin typeface="Times New Roman" panose="02020603050405020304" pitchFamily="18" charset="0"/>
                <a:ea typeface="宋体" panose="02010600030101010101" pitchFamily="2" charset="-122"/>
              </a:rPr>
              <a:t>，</a:t>
            </a:r>
            <a:endParaRPr lang="en-US" altLang="zh-CN" sz="2000" b="1" dirty="0">
              <a:solidFill>
                <a:srgbClr val="008000"/>
              </a:solidFill>
              <a:latin typeface="Times New Roman" panose="02020603050405020304" pitchFamily="18" charset="0"/>
              <a:ea typeface="宋体" panose="02010600030101010101" pitchFamily="2" charset="-122"/>
            </a:endParaRPr>
          </a:p>
          <a:p>
            <a:pPr algn="l"/>
            <a:r>
              <a:rPr lang="zh-CN" altLang="en-US" sz="2000" b="1" dirty="0">
                <a:solidFill>
                  <a:srgbClr val="008000"/>
                </a:solidFill>
                <a:latin typeface="Times New Roman" panose="02020603050405020304" pitchFamily="18" charset="0"/>
                <a:ea typeface="宋体" panose="02010600030101010101" pitchFamily="2" charset="-122"/>
              </a:rPr>
              <a:t>到达时间</a:t>
            </a:r>
            <a:r>
              <a:rPr lang="en-US" altLang="zh-CN" sz="2000" b="1" dirty="0">
                <a:solidFill>
                  <a:srgbClr val="008000"/>
                </a:solidFill>
                <a:latin typeface="Times New Roman" panose="02020603050405020304" pitchFamily="18" charset="0"/>
                <a:ea typeface="宋体" panose="02010600030101010101" pitchFamily="2" charset="-122"/>
              </a:rPr>
              <a:t>TOA</a:t>
            </a:r>
            <a:r>
              <a:rPr lang="zh-CN" altLang="en-US" sz="2000" b="1" dirty="0">
                <a:solidFill>
                  <a:srgbClr val="008000"/>
                </a:solidFill>
                <a:latin typeface="Times New Roman" panose="02020603050405020304" pitchFamily="18" charset="0"/>
                <a:ea typeface="宋体" panose="02010600030101010101" pitchFamily="2" charset="-122"/>
              </a:rPr>
              <a:t>计时精度； </a:t>
            </a:r>
            <a:r>
              <a:rPr lang="en-US" altLang="zh-CN" sz="2000" b="1" dirty="0">
                <a:solidFill>
                  <a:srgbClr val="008000"/>
                </a:solidFill>
                <a:latin typeface="Times New Roman" panose="02020603050405020304" pitchFamily="18" charset="0"/>
                <a:ea typeface="宋体" panose="02010600030101010101" pitchFamily="2" charset="-122"/>
              </a:rPr>
              <a:t>Parkes</a:t>
            </a:r>
            <a:r>
              <a:rPr lang="zh-CN" altLang="en-US" sz="2000" b="1" dirty="0">
                <a:solidFill>
                  <a:srgbClr val="008000"/>
                </a:solidFill>
                <a:latin typeface="Times New Roman" panose="02020603050405020304" pitchFamily="18" charset="0"/>
                <a:ea typeface="宋体" panose="02010600030101010101" pitchFamily="2" charset="-122"/>
              </a:rPr>
              <a:t>＋</a:t>
            </a:r>
            <a:r>
              <a:rPr lang="en-US" altLang="zh-CN" sz="2000" b="1" dirty="0">
                <a:solidFill>
                  <a:srgbClr val="008000"/>
                </a:solidFill>
                <a:latin typeface="Times New Roman" panose="02020603050405020304" pitchFamily="18" charset="0"/>
                <a:ea typeface="宋体" panose="02010600030101010101" pitchFamily="2" charset="-122"/>
              </a:rPr>
              <a:t>Arecibo</a:t>
            </a:r>
            <a:r>
              <a:rPr lang="zh-CN" altLang="en-US" sz="2000" b="1" dirty="0" smtClean="0">
                <a:solidFill>
                  <a:srgbClr val="008000"/>
                </a:solidFill>
                <a:latin typeface="Times New Roman" panose="02020603050405020304" pitchFamily="18" charset="0"/>
                <a:ea typeface="宋体" panose="02010600030101010101" pitchFamily="2" charset="-122"/>
              </a:rPr>
              <a:t>： </a:t>
            </a:r>
            <a:r>
              <a:rPr lang="en-US" altLang="zh-CN" sz="2000" b="1" dirty="0" smtClean="0">
                <a:solidFill>
                  <a:srgbClr val="008000"/>
                </a:solidFill>
                <a:latin typeface="Times New Roman" panose="02020603050405020304" pitchFamily="18" charset="0"/>
                <a:ea typeface="宋体" panose="02010600030101010101" pitchFamily="2" charset="-122"/>
              </a:rPr>
              <a:t>FAST</a:t>
            </a:r>
            <a:r>
              <a:rPr lang="zh-CN" altLang="en-US" sz="2000" b="1" dirty="0">
                <a:solidFill>
                  <a:srgbClr val="008000"/>
                </a:solidFill>
                <a:latin typeface="Times New Roman" panose="02020603050405020304" pitchFamily="18" charset="0"/>
                <a:ea typeface="宋体" panose="02010600030101010101" pitchFamily="2" charset="-122"/>
              </a:rPr>
              <a:t>： </a:t>
            </a:r>
            <a:r>
              <a:rPr lang="en-US" altLang="zh-CN" sz="2000" b="1" dirty="0" smtClean="0">
                <a:solidFill>
                  <a:srgbClr val="008000"/>
                </a:solidFill>
                <a:latin typeface="Times New Roman" panose="02020603050405020304" pitchFamily="18" charset="0"/>
                <a:ea typeface="宋体" panose="02010600030101010101" pitchFamily="2" charset="-122"/>
              </a:rPr>
              <a:t>sensitivity</a:t>
            </a:r>
            <a:r>
              <a:rPr lang="zh-CN" altLang="en-US" sz="2000" b="1" dirty="0" smtClean="0">
                <a:solidFill>
                  <a:srgbClr val="008000"/>
                </a:solidFill>
                <a:latin typeface="Times New Roman" panose="02020603050405020304" pitchFamily="18" charset="0"/>
                <a:ea typeface="宋体" panose="02010600030101010101" pitchFamily="2" charset="-122"/>
              </a:rPr>
              <a:t>！</a:t>
            </a:r>
            <a:endParaRPr lang="zh-CN" altLang="en-US" sz="2000" b="1" dirty="0">
              <a:solidFill>
                <a:srgbClr val="008000"/>
              </a:solidFill>
              <a:latin typeface="Times New Roman" panose="02020603050405020304" pitchFamily="18" charset="0"/>
              <a:ea typeface="宋体" panose="02010600030101010101" pitchFamily="2" charset="-122"/>
            </a:endParaRPr>
          </a:p>
        </p:txBody>
      </p:sp>
      <p:pic>
        <p:nvPicPr>
          <p:cNvPr id="63493" name="Picture 6" descr="gwspec"/>
          <p:cNvPicPr>
            <a:picLocks noChangeAspect="1"/>
          </p:cNvPicPr>
          <p:nvPr/>
        </p:nvPicPr>
        <p:blipFill>
          <a:blip r:embed="rId4" cstate="print"/>
          <a:stretch>
            <a:fillRect/>
          </a:stretch>
        </p:blipFill>
        <p:spPr>
          <a:xfrm>
            <a:off x="609599" y="2539621"/>
            <a:ext cx="2438400" cy="2387600"/>
          </a:xfrm>
          <a:prstGeom prst="rect">
            <a:avLst/>
          </a:prstGeom>
          <a:noFill/>
          <a:ln w="9525">
            <a:noFill/>
          </a:ln>
        </p:spPr>
      </p:pic>
    </p:spTree>
    <p:extLst>
      <p:ext uri="{BB962C8B-B14F-4D97-AF65-F5344CB8AC3E}">
        <p14:creationId xmlns:p14="http://schemas.microsoft.com/office/powerpoint/2010/main" val="132594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832510" y="1296000"/>
            <a:ext cx="10563371" cy="5104800"/>
          </a:xfrm>
          <a:solidFill>
            <a:srgbClr val="FFFF00"/>
          </a:solidFill>
        </p:spPr>
        <p:txBody>
          <a:bodyPr vert="horz" wrap="square" lIns="91440" tIns="45720" rIns="91440" bIns="45720" rtlCol="0" anchor="ctr" anchorCtr="0">
            <a:noAutofit/>
          </a:bodyPr>
          <a:lstStyle/>
          <a:p>
            <a:r>
              <a:rPr lang="en-US" altLang="zh-CN" dirty="0" smtClean="0">
                <a:ea typeface="宋体" panose="02010600030101010101" pitchFamily="2" charset="-122"/>
              </a:rPr>
              <a:t>1.  Parkes Pulsar </a:t>
            </a:r>
            <a:r>
              <a:rPr lang="en-US" altLang="zh-CN" dirty="0">
                <a:ea typeface="宋体" panose="02010600030101010101" pitchFamily="2" charset="-122"/>
              </a:rPr>
              <a:t>Timing </a:t>
            </a:r>
            <a:r>
              <a:rPr lang="en-US" altLang="zh-CN" dirty="0" smtClean="0">
                <a:ea typeface="宋体" panose="02010600030101010101" pitchFamily="2" charset="-122"/>
              </a:rPr>
              <a:t>Array-- PPTA</a:t>
            </a:r>
            <a:br>
              <a:rPr lang="en-US" altLang="zh-CN" dirty="0" smtClean="0">
                <a:ea typeface="宋体" panose="02010600030101010101" pitchFamily="2" charset="-122"/>
              </a:rPr>
            </a:br>
            <a:r>
              <a:rPr lang="zh-CN" altLang="en-US" dirty="0" smtClean="0">
                <a:ea typeface="宋体" panose="02010600030101010101" pitchFamily="2" charset="-122"/>
              </a:rPr>
              <a:t>澳大利亚帕克斯脉冲星计时</a:t>
            </a:r>
            <a:r>
              <a:rPr lang="zh-CN" altLang="en-US" dirty="0">
                <a:ea typeface="宋体" panose="02010600030101010101" pitchFamily="2" charset="-122"/>
              </a:rPr>
              <a:t>阵列</a:t>
            </a:r>
            <a:r>
              <a:rPr lang="en-US" altLang="zh-CN" dirty="0">
                <a:ea typeface="宋体" panose="02010600030101010101" pitchFamily="2" charset="-122"/>
              </a:rPr>
              <a:t/>
            </a:r>
            <a:br>
              <a:rPr lang="en-US" altLang="zh-CN" dirty="0">
                <a:ea typeface="宋体" panose="02010600030101010101" pitchFamily="2" charset="-122"/>
              </a:rPr>
            </a:br>
            <a:r>
              <a:rPr lang="en-US" altLang="zh-CN" dirty="0">
                <a:ea typeface="宋体" panose="02010600030101010101" pitchFamily="2" charset="-122"/>
              </a:rPr>
              <a:t/>
            </a:r>
            <a:br>
              <a:rPr lang="en-US" altLang="zh-CN" dirty="0">
                <a:ea typeface="宋体" panose="02010600030101010101" pitchFamily="2" charset="-122"/>
              </a:rPr>
            </a:br>
            <a:r>
              <a:rPr lang="en-US" altLang="zh-CN" dirty="0" smtClean="0">
                <a:ea typeface="宋体" panose="02010600030101010101" pitchFamily="2" charset="-122"/>
              </a:rPr>
              <a:t>2.  </a:t>
            </a:r>
            <a:r>
              <a:rPr lang="en-US" altLang="zh-CN" dirty="0" err="1" smtClean="0">
                <a:ea typeface="宋体" panose="02010600030101010101" pitchFamily="2" charset="-122"/>
              </a:rPr>
              <a:t>NanoGrav</a:t>
            </a:r>
            <a:r>
              <a:rPr lang="en-US" altLang="zh-CN" dirty="0" smtClean="0">
                <a:ea typeface="宋体" panose="02010600030101010101" pitchFamily="2" charset="-122"/>
              </a:rPr>
              <a:t> North American </a:t>
            </a:r>
            <a:r>
              <a:rPr lang="en-US" altLang="zh-CN" dirty="0" err="1" smtClean="0">
                <a:ea typeface="宋体" panose="02010600030101010101" pitchFamily="2" charset="-122"/>
              </a:rPr>
              <a:t>NanoHertz</a:t>
            </a:r>
            <a:r>
              <a:rPr lang="en-US" altLang="zh-CN" dirty="0" smtClean="0">
                <a:ea typeface="宋体" panose="02010600030101010101" pitchFamily="2" charset="-122"/>
              </a:rPr>
              <a:t> GW </a:t>
            </a:r>
            <a:r>
              <a:rPr lang="en-US" altLang="zh-CN" dirty="0" err="1" smtClean="0">
                <a:ea typeface="宋体" panose="02010600030101010101" pitchFamily="2" charset="-122"/>
              </a:rPr>
              <a:t>Obs</a:t>
            </a:r>
            <a:r>
              <a:rPr lang="en-US" altLang="zh-CN" dirty="0">
                <a:ea typeface="宋体" panose="02010600030101010101" pitchFamily="2" charset="-122"/>
              </a:rPr>
              <a:t/>
            </a:r>
            <a:br>
              <a:rPr lang="en-US" altLang="zh-CN" dirty="0">
                <a:ea typeface="宋体" panose="02010600030101010101" pitchFamily="2" charset="-122"/>
              </a:rPr>
            </a:br>
            <a:r>
              <a:rPr lang="zh-CN" altLang="en-US" noProof="0" dirty="0">
                <a:ea typeface="宋体" panose="02010600030101010101" pitchFamily="2" charset="-122"/>
              </a:rPr>
              <a:t>美国脉冲星阵列引力波</a:t>
            </a:r>
            <a:r>
              <a:rPr lang="zh-CN" altLang="en-US" noProof="0" dirty="0" smtClean="0">
                <a:ea typeface="宋体" panose="02010600030101010101" pitchFamily="2" charset="-122"/>
              </a:rPr>
              <a:t>探测</a:t>
            </a:r>
            <a:r>
              <a:rPr lang="en-US" altLang="zh-CN" noProof="0" dirty="0" smtClean="0">
                <a:ea typeface="宋体" panose="02010600030101010101" pitchFamily="2" charset="-122"/>
              </a:rPr>
              <a:t/>
            </a:r>
            <a:br>
              <a:rPr lang="en-US" altLang="zh-CN" noProof="0" dirty="0" smtClean="0">
                <a:ea typeface="宋体" panose="02010600030101010101" pitchFamily="2" charset="-122"/>
              </a:rPr>
            </a:br>
            <a:r>
              <a:rPr lang="en-US" altLang="zh-CN" noProof="0" dirty="0" smtClean="0">
                <a:ea typeface="宋体" panose="02010600030101010101" pitchFamily="2" charset="-122"/>
              </a:rPr>
              <a:t/>
            </a:r>
            <a:br>
              <a:rPr lang="en-US" altLang="zh-CN" noProof="0" dirty="0" smtClean="0">
                <a:ea typeface="宋体" panose="02010600030101010101" pitchFamily="2" charset="-122"/>
              </a:rPr>
            </a:br>
            <a:r>
              <a:rPr lang="en-US" altLang="zh-CN" noProof="0" dirty="0" smtClean="0">
                <a:ea typeface="宋体" panose="02010600030101010101" pitchFamily="2" charset="-122"/>
              </a:rPr>
              <a:t>3. </a:t>
            </a:r>
            <a:r>
              <a:rPr lang="en-US" altLang="zh-CN" b="0" dirty="0"/>
              <a:t>The European Pulsar Timing Array (EPTA) </a:t>
            </a:r>
            <a:r>
              <a:rPr lang="en-US" altLang="zh-CN" b="0" dirty="0" smtClean="0"/>
              <a:t/>
            </a:r>
            <a:br>
              <a:rPr lang="en-US" altLang="zh-CN" b="0" dirty="0" smtClean="0"/>
            </a:br>
            <a:r>
              <a:rPr lang="zh-CN" altLang="en-US" b="0" dirty="0" smtClean="0"/>
              <a:t>欧洲</a:t>
            </a:r>
            <a:r>
              <a:rPr lang="zh-CN" altLang="en-US" noProof="0" dirty="0">
                <a:ea typeface="宋体" panose="02010600030101010101" pitchFamily="2" charset="-122"/>
              </a:rPr>
              <a:t>脉冲星阵列引力波探测</a:t>
            </a:r>
            <a:r>
              <a:rPr lang="en-US" altLang="zh-CN" b="0" dirty="0" smtClean="0"/>
              <a:t/>
            </a:r>
            <a:br>
              <a:rPr lang="en-US" altLang="zh-CN" b="0" dirty="0" smtClean="0"/>
            </a:br>
            <a:r>
              <a:rPr lang="en-US" altLang="zh-CN" noProof="0" dirty="0">
                <a:ea typeface="宋体" panose="02010600030101010101" pitchFamily="2" charset="-122"/>
              </a:rPr>
              <a:t/>
            </a:r>
            <a:br>
              <a:rPr lang="en-US" altLang="zh-CN" noProof="0" dirty="0">
                <a:ea typeface="宋体" panose="02010600030101010101" pitchFamily="2" charset="-122"/>
              </a:rPr>
            </a:br>
            <a:r>
              <a:rPr lang="en-US" altLang="zh-CN" noProof="0" dirty="0" smtClean="0">
                <a:ea typeface="宋体" panose="02010600030101010101" pitchFamily="2" charset="-122"/>
              </a:rPr>
              <a:t>4. </a:t>
            </a:r>
            <a:r>
              <a:rPr lang="en-US" altLang="zh-CN" noProof="0" dirty="0" smtClean="0">
                <a:ea typeface="宋体" panose="02010600030101010101" pitchFamily="2" charset="-122"/>
              </a:rPr>
              <a:t>China pulsar array for GW </a:t>
            </a:r>
            <a:br>
              <a:rPr lang="en-US" altLang="zh-CN" noProof="0" dirty="0" smtClean="0">
                <a:ea typeface="宋体" panose="02010600030101010101" pitchFamily="2" charset="-122"/>
              </a:rPr>
            </a:br>
            <a:r>
              <a:rPr lang="zh-CN" altLang="en-US" noProof="0" dirty="0" smtClean="0">
                <a:ea typeface="宋体" panose="02010600030101010101" pitchFamily="2" charset="-122"/>
              </a:rPr>
              <a:t>中国</a:t>
            </a:r>
            <a:r>
              <a:rPr lang="zh-CN" altLang="en-US" noProof="0" dirty="0">
                <a:ea typeface="宋体" panose="02010600030101010101" pitchFamily="2" charset="-122"/>
              </a:rPr>
              <a:t>脉冲星阵列引力波</a:t>
            </a:r>
            <a:r>
              <a:rPr lang="zh-CN" altLang="en-US" noProof="0" dirty="0" smtClean="0">
                <a:ea typeface="宋体" panose="02010600030101010101" pitchFamily="2" charset="-122"/>
              </a:rPr>
              <a:t>探测 </a:t>
            </a:r>
            <a:endParaRPr lang="en-US" altLang="zh-CN" dirty="0">
              <a:ea typeface="宋体" panose="02010600030101010101" pitchFamily="2" charset="-122"/>
            </a:endParaRPr>
          </a:p>
        </p:txBody>
      </p:sp>
      <p:sp>
        <p:nvSpPr>
          <p:cNvPr id="11" name="Text Box 14"/>
          <p:cNvSpPr txBox="1">
            <a:spLocks noChangeArrowheads="1"/>
          </p:cNvSpPr>
          <p:nvPr/>
        </p:nvSpPr>
        <p:spPr bwMode="auto">
          <a:xfrm>
            <a:off x="1266092" y="363418"/>
            <a:ext cx="9179638" cy="769441"/>
          </a:xfrm>
          <a:prstGeom prst="rect">
            <a:avLst/>
          </a:prstGeom>
          <a:solidFill>
            <a:srgbClr val="FFC000"/>
          </a:solidFill>
          <a:ln>
            <a:noFill/>
          </a:ln>
          <a:extLst/>
        </p:spPr>
        <p:txBody>
          <a:bodyPr wrap="square">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algn="ctr" eaLnBrk="0" fontAlgn="base" hangingPunct="0">
              <a:spcBef>
                <a:spcPct val="0"/>
              </a:spcBef>
              <a:spcAft>
                <a:spcPct val="0"/>
              </a:spcAft>
              <a:defRPr baseline="30000">
                <a:solidFill>
                  <a:schemeClr val="tx1"/>
                </a:solidFill>
                <a:latin typeface="Arial" panose="020B0604020202020204" pitchFamily="34" charset="0"/>
              </a:defRPr>
            </a:lvl6pPr>
            <a:lvl7pPr marL="2971800" indent="-228600" algn="ctr" eaLnBrk="0" fontAlgn="base" hangingPunct="0">
              <a:spcBef>
                <a:spcPct val="0"/>
              </a:spcBef>
              <a:spcAft>
                <a:spcPct val="0"/>
              </a:spcAft>
              <a:defRPr baseline="30000">
                <a:solidFill>
                  <a:schemeClr val="tx1"/>
                </a:solidFill>
                <a:latin typeface="Arial" panose="020B0604020202020204" pitchFamily="34" charset="0"/>
              </a:defRPr>
            </a:lvl7pPr>
            <a:lvl8pPr marL="3429000" indent="-228600" algn="ctr" eaLnBrk="0" fontAlgn="base" hangingPunct="0">
              <a:spcBef>
                <a:spcPct val="0"/>
              </a:spcBef>
              <a:spcAft>
                <a:spcPct val="0"/>
              </a:spcAft>
              <a:defRPr baseline="30000">
                <a:solidFill>
                  <a:schemeClr val="tx1"/>
                </a:solidFill>
                <a:latin typeface="Arial" panose="020B0604020202020204" pitchFamily="34" charset="0"/>
              </a:defRPr>
            </a:lvl8pPr>
            <a:lvl9pPr marL="3886200" indent="-228600" algn="ctr" eaLnBrk="0" fontAlgn="base" hangingPunct="0">
              <a:spcBef>
                <a:spcPct val="0"/>
              </a:spcBef>
              <a:spcAft>
                <a:spcPct val="0"/>
              </a:spcAft>
              <a:defRPr baseline="30000">
                <a:solidFill>
                  <a:schemeClr val="tx1"/>
                </a:solidFill>
                <a:latin typeface="Arial" panose="020B0604020202020204" pitchFamily="34" charset="0"/>
              </a:defRPr>
            </a:lvl9pPr>
          </a:lstStyle>
          <a:p>
            <a:pPr algn="l">
              <a:spcBef>
                <a:spcPct val="50000"/>
              </a:spcBef>
            </a:pPr>
            <a:r>
              <a:rPr lang="en-US" altLang="zh-CN" sz="4000" b="1" baseline="0" dirty="0" smtClean="0">
                <a:solidFill>
                  <a:srgbClr val="FF0000"/>
                </a:solidFill>
                <a:latin typeface="Times New Roman" panose="02020603050405020304" pitchFamily="18" charset="0"/>
                <a:ea typeface="宋体" panose="02010600030101010101" pitchFamily="2" charset="-122"/>
              </a:rPr>
              <a:t> </a:t>
            </a:r>
            <a:r>
              <a:rPr lang="en-US" altLang="zh-CN" sz="4000" b="1" baseline="0" dirty="0" smtClean="0">
                <a:solidFill>
                  <a:srgbClr val="FF0000"/>
                </a:solidFill>
                <a:latin typeface="Times New Roman" panose="02020603050405020304" pitchFamily="18" charset="0"/>
                <a:ea typeface="宋体" panose="02010600030101010101" pitchFamily="2" charset="-122"/>
              </a:rPr>
              <a:t>  </a:t>
            </a:r>
            <a:r>
              <a:rPr lang="en-US" altLang="zh-CN" sz="4400" b="1" baseline="0" dirty="0" smtClean="0">
                <a:latin typeface="Times New Roman" panose="02020603050405020304" pitchFamily="18" charset="0"/>
                <a:ea typeface="宋体" panose="02010600030101010101" pitchFamily="2" charset="-122"/>
              </a:rPr>
              <a:t>FAST pulsar and GW in the </a:t>
            </a:r>
            <a:r>
              <a:rPr lang="zh-CN" altLang="en-US" sz="4400" b="1" baseline="0" dirty="0" smtClean="0">
                <a:latin typeface="Times New Roman" panose="02020603050405020304" pitchFamily="18" charset="0"/>
                <a:ea typeface="宋体" panose="02010600030101010101" pitchFamily="2" charset="-122"/>
              </a:rPr>
              <a:t> </a:t>
            </a:r>
            <a:r>
              <a:rPr lang="en-US" altLang="zh-CN" sz="4400" b="1" baseline="0" dirty="0" smtClean="0">
                <a:latin typeface="Times New Roman" panose="02020603050405020304" pitchFamily="18" charset="0"/>
                <a:ea typeface="宋体" panose="02010600030101010101" pitchFamily="2" charset="-122"/>
              </a:rPr>
              <a:t>future</a:t>
            </a:r>
            <a:endParaRPr lang="en-US" altLang="zh-CN" sz="4400" b="1" baseline="0" dirty="0">
              <a:ea typeface="宋体" panose="02010600030101010101" pitchFamily="2" charset="-122"/>
              <a:sym typeface="Arial" panose="020B0604020202020204" pitchFamily="34" charset="0"/>
            </a:endParaRPr>
          </a:p>
        </p:txBody>
      </p:sp>
    </p:spTree>
    <p:extLst>
      <p:ext uri="{BB962C8B-B14F-4D97-AF65-F5344CB8AC3E}">
        <p14:creationId xmlns:p14="http://schemas.microsoft.com/office/powerpoint/2010/main" val="161900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0308" y="0"/>
            <a:ext cx="9202615" cy="1397494"/>
          </a:xfrm>
          <a:solidFill>
            <a:srgbClr val="FFC000"/>
          </a:solidFill>
        </p:spPr>
        <p:txBody>
          <a:bodyPr/>
          <a:lstStyle/>
          <a:p>
            <a:r>
              <a:rPr lang="en-US" altLang="zh-CN" sz="4000" dirty="0" smtClean="0"/>
              <a:t>    A letter from China president </a:t>
            </a:r>
            <a:br>
              <a:rPr lang="en-US" altLang="zh-CN" sz="4000" dirty="0" smtClean="0"/>
            </a:br>
            <a:r>
              <a:rPr lang="en-US" altLang="zh-CN" sz="4000" dirty="0"/>
              <a:t> </a:t>
            </a:r>
            <a:r>
              <a:rPr lang="en-US" altLang="zh-CN" sz="4000" dirty="0" smtClean="0"/>
              <a:t>   </a:t>
            </a:r>
            <a:r>
              <a:rPr lang="en-US" altLang="zh-CN" sz="4000" dirty="0" smtClean="0"/>
              <a:t>Xi   Jinping  </a:t>
            </a:r>
            <a:r>
              <a:rPr lang="en-US" altLang="zh-CN" sz="4000" dirty="0" smtClean="0"/>
              <a:t>to FAST team</a:t>
            </a:r>
            <a:r>
              <a:rPr lang="zh-CN" altLang="en-US" sz="4000" dirty="0" smtClean="0"/>
              <a:t> </a:t>
            </a:r>
            <a:r>
              <a:rPr lang="en-US" altLang="zh-CN" sz="4000" dirty="0" smtClean="0"/>
              <a:t> </a:t>
            </a:r>
            <a:endParaRPr lang="zh-CN" altLang="en-US" sz="4000" dirty="0"/>
          </a:p>
        </p:txBody>
      </p:sp>
      <p:sp>
        <p:nvSpPr>
          <p:cNvPr id="3" name="内容占位符 2"/>
          <p:cNvSpPr>
            <a:spLocks noGrp="1"/>
          </p:cNvSpPr>
          <p:nvPr>
            <p:ph idx="1"/>
          </p:nvPr>
        </p:nvSpPr>
        <p:spPr>
          <a:xfrm>
            <a:off x="56515" y="3670935"/>
            <a:ext cx="12135485" cy="3527034"/>
          </a:xfrm>
          <a:solidFill>
            <a:srgbClr val="FFFF00"/>
          </a:solidFill>
        </p:spPr>
        <p:txBody>
          <a:bodyPr/>
          <a:lstStyle/>
          <a:p>
            <a:r>
              <a:rPr lang="en-US" altLang="zh-CN" sz="2400" dirty="0"/>
              <a:t>President XI pointed out that, the Five hundred meter Aperture Spherical Telescope is known as the “Chinese </a:t>
            </a:r>
            <a:r>
              <a:rPr lang="en-US" altLang="zh-CN" sz="2400" dirty="0" smtClean="0"/>
              <a:t>Heaven Eye</a:t>
            </a:r>
            <a:r>
              <a:rPr lang="en-US" altLang="zh-CN" sz="2400" dirty="0"/>
              <a:t>”, the world's largest single-aperture and most sensitive radio telescope. It is of great significance for our country to achieve a major breakthrough in the scientific frontier and accelerate innovation-driven development. We will strive to make new and greater contributions to building an innovative country and a powerful country in science and Technology</a:t>
            </a:r>
            <a:r>
              <a:rPr lang="en-US" altLang="zh-CN" sz="2400" dirty="0" smtClean="0"/>
              <a:t>.</a:t>
            </a:r>
            <a:endParaRPr lang="en-US" altLang="zh-CN" sz="2400" dirty="0">
              <a:ea typeface="宋体" panose="02010600030101010101" pitchFamily="2" charset="-122"/>
            </a:endParaRPr>
          </a:p>
        </p:txBody>
      </p:sp>
      <p:sp>
        <p:nvSpPr>
          <p:cNvPr id="5" name="矩形 4"/>
          <p:cNvSpPr/>
          <p:nvPr/>
        </p:nvSpPr>
        <p:spPr>
          <a:xfrm>
            <a:off x="3198527" y="1878080"/>
            <a:ext cx="8759011" cy="1384995"/>
          </a:xfrm>
          <a:prstGeom prst="rect">
            <a:avLst/>
          </a:prstGeom>
          <a:solidFill>
            <a:srgbClr val="FFFF00"/>
          </a:solidFill>
        </p:spPr>
        <p:txBody>
          <a:bodyPr wrap="square">
            <a:spAutoFit/>
          </a:bodyPr>
          <a:lstStyle/>
          <a:p>
            <a:r>
              <a:rPr lang="zh-CN" altLang="en-US" sz="3600" dirty="0">
                <a:solidFill>
                  <a:srgbClr val="333333"/>
                </a:solidFill>
                <a:latin typeface="Arial" panose="020B0604020202020204" pitchFamily="34" charset="0"/>
              </a:rPr>
              <a:t>道路</a:t>
            </a:r>
            <a:r>
              <a:rPr lang="zh-CN" altLang="en-US" sz="3600" dirty="0">
                <a:solidFill>
                  <a:srgbClr val="CC0000"/>
                </a:solidFill>
                <a:latin typeface="Arial" panose="020B0604020202020204" pitchFamily="34" charset="0"/>
              </a:rPr>
              <a:t>自信</a:t>
            </a:r>
            <a:r>
              <a:rPr lang="zh-CN" altLang="en-US" sz="3600" dirty="0">
                <a:solidFill>
                  <a:srgbClr val="333333"/>
                </a:solidFill>
                <a:latin typeface="Arial" panose="020B0604020202020204" pitchFamily="34" charset="0"/>
              </a:rPr>
              <a:t>、理论</a:t>
            </a:r>
            <a:r>
              <a:rPr lang="zh-CN" altLang="en-US" sz="3600" dirty="0" smtClean="0">
                <a:solidFill>
                  <a:srgbClr val="CC0000"/>
                </a:solidFill>
                <a:latin typeface="Arial" panose="020B0604020202020204" pitchFamily="34" charset="0"/>
              </a:rPr>
              <a:t>自信</a:t>
            </a:r>
            <a:r>
              <a:rPr lang="en-US" altLang="zh-CN" sz="3600" dirty="0" smtClean="0">
                <a:solidFill>
                  <a:srgbClr val="CC0000"/>
                </a:solidFill>
                <a:latin typeface="Arial" panose="020B0604020202020204" pitchFamily="34" charset="0"/>
              </a:rPr>
              <a:t>, </a:t>
            </a:r>
            <a:r>
              <a:rPr lang="zh-CN" altLang="en-US" sz="3600" dirty="0" smtClean="0">
                <a:solidFill>
                  <a:srgbClr val="333333"/>
                </a:solidFill>
                <a:latin typeface="Arial" panose="020B0604020202020204" pitchFamily="34" charset="0"/>
              </a:rPr>
              <a:t>制度</a:t>
            </a:r>
            <a:r>
              <a:rPr lang="zh-CN" altLang="en-US" sz="3600" dirty="0">
                <a:solidFill>
                  <a:srgbClr val="CC0000"/>
                </a:solidFill>
                <a:latin typeface="Arial" panose="020B0604020202020204" pitchFamily="34" charset="0"/>
              </a:rPr>
              <a:t>自信</a:t>
            </a:r>
            <a:r>
              <a:rPr lang="zh-CN" altLang="en-US" sz="3600" dirty="0">
                <a:solidFill>
                  <a:srgbClr val="333333"/>
                </a:solidFill>
                <a:latin typeface="Arial" panose="020B0604020202020204" pitchFamily="34" charset="0"/>
              </a:rPr>
              <a:t>、文化</a:t>
            </a:r>
            <a:r>
              <a:rPr lang="zh-CN" altLang="en-US" sz="3600" dirty="0" smtClean="0">
                <a:solidFill>
                  <a:srgbClr val="CC0000"/>
                </a:solidFill>
                <a:latin typeface="Arial" panose="020B0604020202020204" pitchFamily="34" charset="0"/>
              </a:rPr>
              <a:t>自信</a:t>
            </a:r>
            <a:endParaRPr lang="en-US" altLang="zh-CN" sz="3600" dirty="0" smtClean="0">
              <a:solidFill>
                <a:srgbClr val="CC0000"/>
              </a:solidFill>
              <a:latin typeface="Arial" panose="020B0604020202020204" pitchFamily="34" charset="0"/>
            </a:endParaRPr>
          </a:p>
          <a:p>
            <a:r>
              <a:rPr lang="en-US" altLang="zh-CN" sz="2400" dirty="0"/>
              <a:t>Road self-confidence, theory self-confidence, </a:t>
            </a:r>
            <a:endParaRPr lang="en-US" altLang="zh-CN" sz="2400" dirty="0" smtClean="0"/>
          </a:p>
          <a:p>
            <a:r>
              <a:rPr lang="en-US" altLang="zh-CN" sz="2400" dirty="0" smtClean="0"/>
              <a:t>system </a:t>
            </a:r>
            <a:r>
              <a:rPr lang="en-US" altLang="zh-CN" sz="2400" dirty="0"/>
              <a:t>self-confidence, culture self-confidence</a:t>
            </a:r>
            <a:endParaRPr lang="zh-CN" altLang="en-US" sz="2400" dirty="0"/>
          </a:p>
        </p:txBody>
      </p:sp>
      <p:pic>
        <p:nvPicPr>
          <p:cNvPr id="4" name="图片 3"/>
          <p:cNvPicPr>
            <a:picLocks noChangeAspect="1"/>
          </p:cNvPicPr>
          <p:nvPr/>
        </p:nvPicPr>
        <p:blipFill>
          <a:blip r:embed="rId2" cstate="print"/>
          <a:stretch>
            <a:fillRect/>
          </a:stretch>
        </p:blipFill>
        <p:spPr>
          <a:xfrm>
            <a:off x="56515" y="1422329"/>
            <a:ext cx="2964066" cy="222377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76231" y="1609562"/>
            <a:ext cx="6428948" cy="1569660"/>
          </a:xfrm>
          <a:prstGeom prst="rect">
            <a:avLst/>
          </a:prstGeom>
          <a:solidFill>
            <a:srgbClr val="FFFF00"/>
          </a:solidFill>
        </p:spPr>
        <p:txBody>
          <a:bodyPr wrap="square" rtlCol="0" anchor="t">
            <a:spAutoFit/>
          </a:bodyPr>
          <a:lstStyle/>
          <a:p>
            <a:r>
              <a:rPr lang="en-US" altLang="zh-CN" sz="3200" dirty="0" smtClean="0">
                <a:solidFill>
                  <a:schemeClr val="accent1">
                    <a:lumMod val="75000"/>
                  </a:schemeClr>
                </a:solidFill>
                <a:latin typeface="微软雅黑" panose="020B0503020204020204" charset="-122"/>
                <a:ea typeface="微软雅黑" panose="020B0503020204020204" charset="-122"/>
                <a:sym typeface="+mn-ea"/>
              </a:rPr>
              <a:t>1.  </a:t>
            </a:r>
            <a:r>
              <a:rPr lang="en-US" altLang="zh-CN" sz="3200" dirty="0" smtClean="0">
                <a:solidFill>
                  <a:schemeClr val="accent1">
                    <a:lumMod val="75000"/>
                  </a:schemeClr>
                </a:solidFill>
                <a:latin typeface="微软雅黑" panose="020B0503020204020204" charset="-122"/>
                <a:ea typeface="微软雅黑" panose="020B0503020204020204" charset="-122"/>
                <a:sym typeface="+mn-ea"/>
              </a:rPr>
              <a:t>New pulsars N&gt; 2000</a:t>
            </a:r>
            <a:endParaRPr lang="en-US" altLang="zh-CN" sz="3200" dirty="0" smtClean="0">
              <a:solidFill>
                <a:schemeClr val="accent1">
                  <a:lumMod val="75000"/>
                </a:schemeClr>
              </a:solidFill>
              <a:latin typeface="微软雅黑" panose="020B0503020204020204" charset="-122"/>
              <a:ea typeface="微软雅黑" panose="020B0503020204020204" charset="-122"/>
              <a:sym typeface="+mn-ea"/>
            </a:endParaRPr>
          </a:p>
          <a:p>
            <a:r>
              <a:rPr lang="en-US" altLang="zh-CN" sz="3200" dirty="0" smtClean="0">
                <a:solidFill>
                  <a:schemeClr val="accent1">
                    <a:lumMod val="75000"/>
                  </a:schemeClr>
                </a:solidFill>
                <a:latin typeface="微软雅黑" panose="020B0503020204020204" charset="-122"/>
                <a:ea typeface="微软雅黑" panose="020B0503020204020204" charset="-122"/>
                <a:sym typeface="+mn-ea"/>
              </a:rPr>
              <a:t>2.  </a:t>
            </a:r>
            <a:r>
              <a:rPr lang="en-US" altLang="zh-CN" sz="3200" dirty="0" smtClean="0">
                <a:solidFill>
                  <a:schemeClr val="accent1">
                    <a:lumMod val="75000"/>
                  </a:schemeClr>
                </a:solidFill>
                <a:latin typeface="微软雅黑" panose="020B0503020204020204" charset="-122"/>
                <a:ea typeface="微软雅黑" panose="020B0503020204020204" charset="-122"/>
                <a:sym typeface="+mn-ea"/>
              </a:rPr>
              <a:t>BH-pulsar, short orbit- DNS</a:t>
            </a:r>
            <a:r>
              <a:rPr lang="zh-CN" altLang="en-US" sz="3200" dirty="0" smtClean="0">
                <a:solidFill>
                  <a:schemeClr val="accent1">
                    <a:lumMod val="75000"/>
                  </a:schemeClr>
                </a:solidFill>
                <a:latin typeface="微软雅黑" panose="020B0503020204020204" charset="-122"/>
                <a:ea typeface="微软雅黑" panose="020B0503020204020204" charset="-122"/>
                <a:sym typeface="+mn-ea"/>
              </a:rPr>
              <a:t>？ </a:t>
            </a:r>
            <a:endParaRPr lang="en-US" altLang="zh-CN" sz="3200" dirty="0" smtClean="0">
              <a:solidFill>
                <a:schemeClr val="accent1">
                  <a:lumMod val="75000"/>
                </a:schemeClr>
              </a:solidFill>
              <a:latin typeface="微软雅黑" panose="020B0503020204020204" charset="-122"/>
              <a:ea typeface="微软雅黑" panose="020B0503020204020204" charset="-122"/>
              <a:sym typeface="+mn-ea"/>
            </a:endParaRPr>
          </a:p>
          <a:p>
            <a:r>
              <a:rPr lang="en-US" altLang="zh-CN" sz="3200" dirty="0" smtClean="0">
                <a:solidFill>
                  <a:schemeClr val="accent1">
                    <a:lumMod val="75000"/>
                  </a:schemeClr>
                </a:solidFill>
                <a:latin typeface="微软雅黑" panose="020B0503020204020204" charset="-122"/>
                <a:ea typeface="微软雅黑" panose="020B0503020204020204" charset="-122"/>
                <a:sym typeface="+mn-ea"/>
              </a:rPr>
              <a:t>3.  </a:t>
            </a:r>
            <a:r>
              <a:rPr lang="en-US" altLang="zh-CN" sz="3200" dirty="0" smtClean="0">
                <a:solidFill>
                  <a:schemeClr val="accent1">
                    <a:lumMod val="75000"/>
                  </a:schemeClr>
                </a:solidFill>
                <a:latin typeface="微软雅黑" panose="020B0503020204020204" charset="-122"/>
                <a:ea typeface="微软雅黑" panose="020B0503020204020204" charset="-122"/>
                <a:sym typeface="+mn-ea"/>
              </a:rPr>
              <a:t>More MSPs, now &gt;500, GW</a:t>
            </a:r>
            <a:r>
              <a:rPr lang="zh-CN" altLang="en-US" sz="3200" dirty="0" smtClean="0">
                <a:solidFill>
                  <a:schemeClr val="accent1">
                    <a:lumMod val="75000"/>
                  </a:schemeClr>
                </a:solidFill>
                <a:latin typeface="微软雅黑" panose="020B0503020204020204" charset="-122"/>
                <a:ea typeface="微软雅黑" panose="020B0503020204020204" charset="-122"/>
                <a:sym typeface="+mn-ea"/>
              </a:rPr>
              <a:t>？</a:t>
            </a:r>
            <a:r>
              <a:rPr lang="en-US" altLang="zh-CN" sz="3200" dirty="0" smtClean="0">
                <a:solidFill>
                  <a:schemeClr val="accent1">
                    <a:lumMod val="75000"/>
                  </a:schemeClr>
                </a:solidFill>
                <a:latin typeface="微软雅黑" panose="020B0503020204020204" charset="-122"/>
                <a:ea typeface="微软雅黑" panose="020B0503020204020204" charset="-122"/>
                <a:sym typeface="+mn-ea"/>
              </a:rPr>
              <a:t> </a:t>
            </a:r>
            <a:endParaRPr lang="zh-CN" altLang="en-US" sz="3200" dirty="0">
              <a:solidFill>
                <a:schemeClr val="accent1">
                  <a:lumMod val="75000"/>
                </a:schemeClr>
              </a:solidFill>
              <a:ea typeface="宋体" panose="02010600030101010101" pitchFamily="2" charset="-122"/>
              <a:sym typeface="+mn-ea"/>
            </a:endParaRPr>
          </a:p>
        </p:txBody>
      </p:sp>
      <p:pic>
        <p:nvPicPr>
          <p:cNvPr id="76802" name="Picture 2" descr="https://f12.baidu.com/it/u=3069596912,1099211235&amp;fm=173&amp;app=25&amp;f=JPEG?w=600&amp;h=433&amp;s=54913DD3C66148AC7FBCE0A203006093&amp;access=215967316"/>
          <p:cNvPicPr>
            <a:picLocks noChangeAspect="1" noChangeArrowheads="1"/>
          </p:cNvPicPr>
          <p:nvPr/>
        </p:nvPicPr>
        <p:blipFill>
          <a:blip r:embed="rId2" cstate="print"/>
          <a:srcRect/>
          <a:stretch>
            <a:fillRect/>
          </a:stretch>
        </p:blipFill>
        <p:spPr bwMode="auto">
          <a:xfrm>
            <a:off x="4956941" y="4169519"/>
            <a:ext cx="3149628" cy="2272982"/>
          </a:xfrm>
          <a:prstGeom prst="rect">
            <a:avLst/>
          </a:prstGeom>
          <a:noFill/>
        </p:spPr>
      </p:pic>
      <p:pic>
        <p:nvPicPr>
          <p:cNvPr id="76804" name="Picture 4" descr="https://p3.ssl.qhimgs1.com/sdr/400__/t0179ee9db6d86aa0c3.jpg"/>
          <p:cNvPicPr>
            <a:picLocks noChangeAspect="1" noChangeArrowheads="1"/>
          </p:cNvPicPr>
          <p:nvPr/>
        </p:nvPicPr>
        <p:blipFill>
          <a:blip r:embed="rId3" cstate="print"/>
          <a:srcRect/>
          <a:stretch>
            <a:fillRect/>
          </a:stretch>
        </p:blipFill>
        <p:spPr bwMode="auto">
          <a:xfrm>
            <a:off x="8482855" y="2238872"/>
            <a:ext cx="3115927" cy="2072092"/>
          </a:xfrm>
          <a:prstGeom prst="rect">
            <a:avLst/>
          </a:prstGeom>
          <a:noFill/>
        </p:spPr>
      </p:pic>
      <p:pic>
        <p:nvPicPr>
          <p:cNvPr id="76810" name="Picture 10" descr="https://p1.ssl.qhimgs1.com/sdr/400__/t011e71e6cd3dc817db.jpg"/>
          <p:cNvPicPr>
            <a:picLocks noChangeAspect="1" noChangeArrowheads="1"/>
          </p:cNvPicPr>
          <p:nvPr/>
        </p:nvPicPr>
        <p:blipFill>
          <a:blip r:embed="rId4" cstate="print"/>
          <a:srcRect/>
          <a:stretch>
            <a:fillRect/>
          </a:stretch>
        </p:blipFill>
        <p:spPr bwMode="auto">
          <a:xfrm>
            <a:off x="8482855" y="4502013"/>
            <a:ext cx="3356490" cy="2164937"/>
          </a:xfrm>
          <a:prstGeom prst="rect">
            <a:avLst/>
          </a:prstGeom>
          <a:noFill/>
        </p:spPr>
      </p:pic>
      <p:sp>
        <p:nvSpPr>
          <p:cNvPr id="12" name="Text Box 14"/>
          <p:cNvSpPr txBox="1">
            <a:spLocks noChangeArrowheads="1"/>
          </p:cNvSpPr>
          <p:nvPr/>
        </p:nvSpPr>
        <p:spPr bwMode="auto">
          <a:xfrm>
            <a:off x="1" y="467704"/>
            <a:ext cx="9793704" cy="707886"/>
          </a:xfrm>
          <a:prstGeom prst="rect">
            <a:avLst/>
          </a:prstGeom>
          <a:solidFill>
            <a:srgbClr val="FFC000"/>
          </a:solidFill>
          <a:ln>
            <a:noFill/>
          </a:ln>
          <a:extLst/>
        </p:spPr>
        <p:txBody>
          <a:bodyPr wrap="square">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algn="ctr" eaLnBrk="0" fontAlgn="base" hangingPunct="0">
              <a:spcBef>
                <a:spcPct val="0"/>
              </a:spcBef>
              <a:spcAft>
                <a:spcPct val="0"/>
              </a:spcAft>
              <a:defRPr baseline="30000">
                <a:solidFill>
                  <a:schemeClr val="tx1"/>
                </a:solidFill>
                <a:latin typeface="Arial" panose="020B0604020202020204" pitchFamily="34" charset="0"/>
              </a:defRPr>
            </a:lvl6pPr>
            <a:lvl7pPr marL="2971800" indent="-228600" algn="ctr" eaLnBrk="0" fontAlgn="base" hangingPunct="0">
              <a:spcBef>
                <a:spcPct val="0"/>
              </a:spcBef>
              <a:spcAft>
                <a:spcPct val="0"/>
              </a:spcAft>
              <a:defRPr baseline="30000">
                <a:solidFill>
                  <a:schemeClr val="tx1"/>
                </a:solidFill>
                <a:latin typeface="Arial" panose="020B0604020202020204" pitchFamily="34" charset="0"/>
              </a:defRPr>
            </a:lvl7pPr>
            <a:lvl8pPr marL="3429000" indent="-228600" algn="ctr" eaLnBrk="0" fontAlgn="base" hangingPunct="0">
              <a:spcBef>
                <a:spcPct val="0"/>
              </a:spcBef>
              <a:spcAft>
                <a:spcPct val="0"/>
              </a:spcAft>
              <a:defRPr baseline="30000">
                <a:solidFill>
                  <a:schemeClr val="tx1"/>
                </a:solidFill>
                <a:latin typeface="Arial" panose="020B0604020202020204" pitchFamily="34" charset="0"/>
              </a:defRPr>
            </a:lvl8pPr>
            <a:lvl9pPr marL="3886200" indent="-228600" algn="ctr" eaLnBrk="0" fontAlgn="base" hangingPunct="0">
              <a:spcBef>
                <a:spcPct val="0"/>
              </a:spcBef>
              <a:spcAft>
                <a:spcPct val="0"/>
              </a:spcAft>
              <a:defRPr baseline="30000">
                <a:solidFill>
                  <a:schemeClr val="tx1"/>
                </a:solidFill>
                <a:latin typeface="Arial" panose="020B0604020202020204" pitchFamily="34" charset="0"/>
              </a:defRPr>
            </a:lvl9pPr>
          </a:lstStyle>
          <a:p>
            <a:r>
              <a:rPr lang="en-US" altLang="zh-CN" sz="4000" b="1" baseline="0" dirty="0" smtClean="0">
                <a:solidFill>
                  <a:srgbClr val="FF0000"/>
                </a:solidFill>
                <a:latin typeface="Times New Roman" panose="02020603050405020304" pitchFamily="18" charset="0"/>
                <a:ea typeface="宋体" panose="02010600030101010101" pitchFamily="2" charset="-122"/>
              </a:rPr>
              <a:t> </a:t>
            </a:r>
            <a:r>
              <a:rPr lang="en-US" altLang="zh-CN" sz="4000" dirty="0" smtClean="0">
                <a:latin typeface="+mn-ea"/>
                <a:sym typeface="+mn-ea"/>
              </a:rPr>
              <a:t>4. FAST</a:t>
            </a:r>
            <a:r>
              <a:rPr lang="zh-CN" altLang="en-US" sz="4000" dirty="0" smtClean="0">
                <a:latin typeface="+mn-ea"/>
                <a:sym typeface="+mn-ea"/>
              </a:rPr>
              <a:t> </a:t>
            </a:r>
            <a:r>
              <a:rPr lang="en-US" altLang="zh-CN" sz="4000" dirty="0">
                <a:latin typeface="+mn-ea"/>
                <a:sym typeface="+mn-ea"/>
              </a:rPr>
              <a:t>operation</a:t>
            </a:r>
            <a:r>
              <a:rPr lang="zh-CN" altLang="en-US" sz="4000" dirty="0">
                <a:latin typeface="+mn-ea"/>
                <a:sym typeface="+mn-ea"/>
              </a:rPr>
              <a:t>：</a:t>
            </a:r>
            <a:r>
              <a:rPr lang="en-US" altLang="zh-CN" sz="4000" dirty="0">
                <a:latin typeface="+mn-ea"/>
                <a:sym typeface="+mn-ea"/>
              </a:rPr>
              <a:t>   New horizon of gravitational wave</a:t>
            </a:r>
            <a:endParaRPr lang="zh-CN" altLang="en-US" sz="4000" dirty="0">
              <a:latin typeface="+mn-ea"/>
              <a:sym typeface="+mn-ea"/>
            </a:endParaRPr>
          </a:p>
        </p:txBody>
      </p:sp>
      <p:sp>
        <p:nvSpPr>
          <p:cNvPr id="5" name="文本框 4"/>
          <p:cNvSpPr txBox="1"/>
          <p:nvPr/>
        </p:nvSpPr>
        <p:spPr>
          <a:xfrm>
            <a:off x="5837574" y="6027002"/>
            <a:ext cx="4323526" cy="830997"/>
          </a:xfrm>
          <a:prstGeom prst="rect">
            <a:avLst/>
          </a:prstGeom>
          <a:solidFill>
            <a:srgbClr val="FFFF66"/>
          </a:solidFill>
        </p:spPr>
        <p:txBody>
          <a:bodyPr wrap="square" rtlCol="0" anchor="t">
            <a:spAutoFit/>
          </a:bodyPr>
          <a:lstStyle/>
          <a:p>
            <a:r>
              <a:rPr lang="en-US" altLang="zh-CN" sz="2000" dirty="0" smtClean="0">
                <a:ea typeface="宋体" panose="02010600030101010101" pitchFamily="2" charset="-122"/>
                <a:sym typeface="+mn-ea"/>
              </a:rPr>
              <a:t> </a:t>
            </a:r>
            <a:r>
              <a:rPr lang="zh-CN" altLang="en-US" sz="2400" b="1" kern="0" dirty="0">
                <a:solidFill>
                  <a:srgbClr val="0070C0"/>
                </a:solidFill>
                <a:ea typeface="宋体" panose="02010600030101010101" pitchFamily="2" charset="-122"/>
                <a:sym typeface="+mn-ea"/>
              </a:rPr>
              <a:t>各国领导人、各级领导现场指导， </a:t>
            </a:r>
            <a:r>
              <a:rPr lang="zh-CN" altLang="en-US" sz="2400" b="1" kern="0" dirty="0" smtClean="0">
                <a:solidFill>
                  <a:srgbClr val="0070C0"/>
                </a:solidFill>
                <a:ea typeface="宋体" panose="02010600030101010101" pitchFamily="2" charset="-122"/>
                <a:sym typeface="+mn-ea"/>
              </a:rPr>
              <a:t>超过</a:t>
            </a:r>
            <a:r>
              <a:rPr lang="zh-CN" altLang="en-US" sz="2400" b="1" kern="0" dirty="0">
                <a:solidFill>
                  <a:srgbClr val="0070C0"/>
                </a:solidFill>
                <a:ea typeface="宋体" panose="02010600030101010101" pitchFamily="2" charset="-122"/>
                <a:sym typeface="+mn-ea"/>
              </a:rPr>
              <a:t>千万人次参观</a:t>
            </a:r>
            <a:r>
              <a:rPr lang="en-US" altLang="zh-CN" sz="2400" b="1" kern="0" dirty="0">
                <a:solidFill>
                  <a:srgbClr val="0070C0"/>
                </a:solidFill>
                <a:ea typeface="宋体" panose="02010600030101010101" pitchFamily="2" charset="-122"/>
                <a:sym typeface="+mn-ea"/>
              </a:rPr>
              <a:t>FAST </a:t>
            </a:r>
            <a:endParaRPr lang="zh-CN" altLang="en-US" sz="2400" b="1" kern="0" dirty="0">
              <a:solidFill>
                <a:srgbClr val="0070C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图片 107"/>
          <p:cNvPicPr/>
          <p:nvPr/>
        </p:nvPicPr>
        <p:blipFill>
          <a:blip r:embed="rId2" cstate="print"/>
          <a:stretch>
            <a:fillRect/>
          </a:stretch>
        </p:blipFill>
        <p:spPr>
          <a:xfrm>
            <a:off x="1019176" y="522249"/>
            <a:ext cx="10247914" cy="6003925"/>
          </a:xfrm>
          <a:prstGeom prst="rect">
            <a:avLst/>
          </a:prstGeom>
          <a:noFill/>
          <a:ln w="9525">
            <a:noFill/>
          </a:ln>
        </p:spPr>
      </p:pic>
      <p:sp>
        <p:nvSpPr>
          <p:cNvPr id="2" name="标题 1"/>
          <p:cNvSpPr>
            <a:spLocks noGrp="1"/>
          </p:cNvSpPr>
          <p:nvPr>
            <p:ph type="title"/>
          </p:nvPr>
        </p:nvSpPr>
        <p:spPr>
          <a:xfrm>
            <a:off x="4210140" y="4734536"/>
            <a:ext cx="4404471" cy="942896"/>
          </a:xfrm>
          <a:solidFill>
            <a:srgbClr val="FFC000"/>
          </a:solidFill>
        </p:spPr>
        <p:txBody>
          <a:bodyPr/>
          <a:lstStyle/>
          <a:p>
            <a:pPr>
              <a:lnSpc>
                <a:spcPct val="150000"/>
              </a:lnSpc>
            </a:pPr>
            <a:r>
              <a:rPr lang="en-US" altLang="zh-CN" dirty="0" smtClean="0"/>
              <a:t>  Thanks very much </a:t>
            </a:r>
            <a:endParaRPr lang="zh-CN" altLang="en-US" dirty="0"/>
          </a:p>
        </p:txBody>
      </p:sp>
      <p:pic>
        <p:nvPicPr>
          <p:cNvPr id="6" name="内容占位符 5"/>
          <p:cNvPicPr>
            <a:picLocks noGrp="1" noChangeAspect="1"/>
          </p:cNvPicPr>
          <p:nvPr>
            <p:ph sz="quarter" idx="2"/>
          </p:nvPr>
        </p:nvPicPr>
        <p:blipFill>
          <a:blip r:embed="rId3" cstate="print"/>
          <a:stretch>
            <a:fillRect/>
          </a:stretch>
        </p:blipFill>
        <p:spPr>
          <a:xfrm>
            <a:off x="1109128" y="4059936"/>
            <a:ext cx="1853528" cy="2292096"/>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half" idx="1"/>
          </p:nvPr>
        </p:nvSpPr>
        <p:spPr/>
        <p:txBody>
          <a:bodyPr/>
          <a:lstStyle/>
          <a:p>
            <a:endParaRPr lang="zh-CN" altLang="en-US"/>
          </a:p>
        </p:txBody>
      </p:sp>
      <p:sp>
        <p:nvSpPr>
          <p:cNvPr id="4" name="内容占位符 3"/>
          <p:cNvSpPr>
            <a:spLocks noGrp="1"/>
          </p:cNvSpPr>
          <p:nvPr>
            <p:ph sz="quarter" idx="2"/>
          </p:nvPr>
        </p:nvSpPr>
        <p:spPr/>
        <p:txBody>
          <a:bodyPr/>
          <a:lstStyle/>
          <a:p>
            <a:endParaRPr lang="zh-CN" altLang="en-US"/>
          </a:p>
        </p:txBody>
      </p:sp>
      <p:sp>
        <p:nvSpPr>
          <p:cNvPr id="5" name="内容占位符 4"/>
          <p:cNvSpPr>
            <a:spLocks noGrp="1"/>
          </p:cNvSpPr>
          <p:nvPr>
            <p:ph sz="quarter" idx="3"/>
          </p:nvPr>
        </p:nvSpPr>
        <p:spPr/>
        <p:txBody>
          <a:bodyPr/>
          <a:lstStyle/>
          <a:p>
            <a:endParaRPr lang="zh-CN" altLang="en-US"/>
          </a:p>
        </p:txBody>
      </p:sp>
    </p:spTree>
    <p:extLst>
      <p:ext uri="{BB962C8B-B14F-4D97-AF65-F5344CB8AC3E}">
        <p14:creationId xmlns:p14="http://schemas.microsoft.com/office/powerpoint/2010/main" val="28401266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97755" y="480060"/>
            <a:ext cx="4363476" cy="781050"/>
          </a:xfrm>
          <a:solidFill>
            <a:srgbClr val="FFC000"/>
          </a:solidFill>
        </p:spPr>
        <p:txBody>
          <a:bodyPr/>
          <a:lstStyle/>
          <a:p>
            <a:r>
              <a:rPr lang="en-US" altLang="zh-CN" sz="4000" b="1" spc="0" dirty="0" smtClean="0">
                <a:latin typeface="+mn-ea"/>
                <a:ea typeface="+mn-ea"/>
                <a:cs typeface="+mn-cs"/>
              </a:rPr>
              <a:t>Out look of Talk</a:t>
            </a:r>
            <a:endParaRPr lang="zh-CN" altLang="en-US" sz="4000" b="1" dirty="0">
              <a:latin typeface="+mn-lt"/>
              <a:ea typeface="宋体" panose="02010600030101010101" pitchFamily="2" charset="-122"/>
            </a:endParaRPr>
          </a:p>
        </p:txBody>
      </p:sp>
      <p:sp>
        <p:nvSpPr>
          <p:cNvPr id="9" name="文本占位符 8"/>
          <p:cNvSpPr>
            <a:spLocks noGrp="1"/>
          </p:cNvSpPr>
          <p:nvPr>
            <p:ph type="body" sz="half" idx="1"/>
          </p:nvPr>
        </p:nvSpPr>
        <p:spPr>
          <a:xfrm>
            <a:off x="140677" y="2074985"/>
            <a:ext cx="11820044" cy="4783015"/>
          </a:xfrm>
          <a:solidFill>
            <a:schemeClr val="accent4">
              <a:lumMod val="20000"/>
              <a:lumOff val="80000"/>
            </a:schemeClr>
          </a:solidFill>
        </p:spPr>
        <p:txBody>
          <a:bodyPr>
            <a:normAutofit fontScale="25000" lnSpcReduction="20000"/>
          </a:bodyPr>
          <a:lstStyle/>
          <a:p>
            <a:pPr marL="0" indent="-252000">
              <a:lnSpc>
                <a:spcPct val="109000"/>
              </a:lnSpc>
              <a:buNone/>
            </a:pPr>
            <a:r>
              <a:rPr lang="en-US" altLang="zh-CN" sz="11200" dirty="0" smtClean="0"/>
              <a:t>Fast </a:t>
            </a:r>
            <a:r>
              <a:rPr lang="en-US" altLang="zh-CN" sz="11200" dirty="0"/>
              <a:t>is a Five hundred meter Aperture Spherical </a:t>
            </a:r>
            <a:r>
              <a:rPr lang="en-US" altLang="zh-CN" sz="11200" dirty="0" smtClean="0"/>
              <a:t>Radio Telescope</a:t>
            </a:r>
            <a:r>
              <a:rPr lang="en-US" altLang="zh-CN" sz="11200" dirty="0"/>
              <a:t>, </a:t>
            </a:r>
            <a:r>
              <a:rPr lang="en-US" altLang="zh-CN" sz="11200" dirty="0" smtClean="0"/>
              <a:t>located in south China (</a:t>
            </a:r>
            <a:r>
              <a:rPr lang="en-US" altLang="zh-CN" sz="11200" dirty="0" err="1" smtClean="0"/>
              <a:t>Guizhou</a:t>
            </a:r>
            <a:r>
              <a:rPr lang="en-US" altLang="zh-CN" sz="11200" dirty="0" smtClean="0"/>
              <a:t>), </a:t>
            </a:r>
            <a:r>
              <a:rPr lang="en-US" altLang="zh-CN" sz="11200" dirty="0"/>
              <a:t>the world's largest and most sensitive high-tech intelligent </a:t>
            </a:r>
            <a:r>
              <a:rPr lang="en-US" altLang="zh-CN" sz="11200" dirty="0" smtClean="0"/>
              <a:t>device; It </a:t>
            </a:r>
            <a:r>
              <a:rPr lang="en-US" altLang="zh-CN" sz="11200" dirty="0"/>
              <a:t>will explore the </a:t>
            </a:r>
            <a:r>
              <a:rPr lang="en-US" altLang="zh-CN" sz="11200" dirty="0" smtClean="0"/>
              <a:t>deep universe into a </a:t>
            </a:r>
            <a:r>
              <a:rPr lang="en-US" altLang="zh-CN" sz="11200" dirty="0"/>
              <a:t>new </a:t>
            </a:r>
            <a:r>
              <a:rPr lang="en-US" altLang="zh-CN" sz="11200" dirty="0" smtClean="0"/>
              <a:t>depth. </a:t>
            </a:r>
            <a:r>
              <a:rPr lang="en-US" altLang="zh-CN" sz="11200" dirty="0"/>
              <a:t>This report describes the </a:t>
            </a:r>
            <a:r>
              <a:rPr lang="en-US" altLang="zh-CN" sz="11200" dirty="0" smtClean="0"/>
              <a:t>progress of   FAST and pulsar observations, foresee the  </a:t>
            </a:r>
            <a:r>
              <a:rPr lang="en-US" altLang="zh-CN" sz="11200" dirty="0"/>
              <a:t>exploration of gravitational </a:t>
            </a:r>
            <a:r>
              <a:rPr lang="en-US" altLang="zh-CN" sz="11200" dirty="0" smtClean="0"/>
              <a:t>wave (GW) as well as the Einstein general relativity</a:t>
            </a:r>
            <a:r>
              <a:rPr lang="zh-CN" altLang="en-US" sz="11200" b="1" spc="0" dirty="0" smtClean="0">
                <a:solidFill>
                  <a:schemeClr val="accent5"/>
                </a:solidFill>
                <a:latin typeface="+mn-ea"/>
                <a:sym typeface="+mn-ea"/>
              </a:rPr>
              <a:t> </a:t>
            </a:r>
            <a:endParaRPr lang="en-US" altLang="zh-CN" sz="11200" b="1" spc="0" dirty="0" smtClean="0">
              <a:solidFill>
                <a:schemeClr val="accent5"/>
              </a:solidFill>
              <a:latin typeface="+mn-ea"/>
              <a:sym typeface="+mn-ea"/>
            </a:endParaRPr>
          </a:p>
          <a:p>
            <a:pPr marL="0" algn="l">
              <a:lnSpc>
                <a:spcPct val="100000"/>
              </a:lnSpc>
              <a:buClrTx/>
              <a:buSzTx/>
              <a:buNone/>
            </a:pPr>
            <a:endParaRPr lang="zh-CN" altLang="en-US" sz="9600" spc="0" dirty="0">
              <a:latin typeface="+mn-ea"/>
              <a:sym typeface="+mn-ea"/>
            </a:endParaRPr>
          </a:p>
          <a:p>
            <a:pPr marL="0">
              <a:lnSpc>
                <a:spcPct val="100000"/>
              </a:lnSpc>
              <a:buNone/>
            </a:pPr>
            <a:r>
              <a:rPr lang="zh-CN" altLang="en-US" sz="11200" spc="0" dirty="0" smtClean="0">
                <a:latin typeface="+mn-ea"/>
                <a:sym typeface="+mn-ea"/>
              </a:rPr>
              <a:t>1</a:t>
            </a:r>
            <a:r>
              <a:rPr lang="zh-CN" altLang="en-US" sz="11200" spc="0" dirty="0">
                <a:latin typeface="+mn-ea"/>
                <a:sym typeface="+mn-ea"/>
              </a:rPr>
              <a:t>. </a:t>
            </a:r>
            <a:r>
              <a:rPr lang="zh-CN" altLang="en-US" sz="11200" spc="0" dirty="0" smtClean="0">
                <a:latin typeface="+mn-ea"/>
                <a:sym typeface="+mn-ea"/>
              </a:rPr>
              <a:t>FAST </a:t>
            </a:r>
            <a:r>
              <a:rPr lang="en-US" altLang="zh-CN" sz="11200" spc="0" dirty="0" smtClean="0">
                <a:latin typeface="+mn-ea"/>
                <a:sym typeface="+mn-ea"/>
              </a:rPr>
              <a:t>telescope</a:t>
            </a:r>
            <a:r>
              <a:rPr lang="zh-CN" altLang="en-US" sz="11200" spc="0" dirty="0" smtClean="0">
                <a:latin typeface="+mn-ea"/>
                <a:sym typeface="+mn-ea"/>
              </a:rPr>
              <a:t>：  </a:t>
            </a:r>
            <a:r>
              <a:rPr lang="en-US" altLang="zh-CN" sz="11200" spc="0" dirty="0" smtClean="0">
                <a:latin typeface="+mn-ea"/>
                <a:sym typeface="+mn-ea"/>
              </a:rPr>
              <a:t>from construction to operation</a:t>
            </a:r>
            <a:endParaRPr lang="zh-CN" altLang="en-US" sz="11200" spc="0" dirty="0">
              <a:latin typeface="+mn-ea"/>
              <a:sym typeface="+mn-ea"/>
            </a:endParaRPr>
          </a:p>
          <a:p>
            <a:pPr marL="0" algn="l">
              <a:lnSpc>
                <a:spcPct val="100000"/>
              </a:lnSpc>
              <a:buClrTx/>
              <a:buSzTx/>
              <a:buNone/>
            </a:pPr>
            <a:r>
              <a:rPr lang="zh-CN" altLang="en-US" sz="11200" spc="0" dirty="0">
                <a:latin typeface="+mn-ea"/>
                <a:sym typeface="+mn-ea"/>
              </a:rPr>
              <a:t>2. </a:t>
            </a:r>
            <a:r>
              <a:rPr lang="en-US" altLang="zh-CN" sz="11200" spc="0" dirty="0" smtClean="0">
                <a:latin typeface="+mn-ea"/>
                <a:sym typeface="+mn-ea"/>
              </a:rPr>
              <a:t>Pulsar</a:t>
            </a:r>
            <a:r>
              <a:rPr lang="zh-CN" altLang="en-US" sz="11200" spc="0" dirty="0" smtClean="0">
                <a:latin typeface="+mn-ea"/>
                <a:sym typeface="+mn-ea"/>
              </a:rPr>
              <a:t>   </a:t>
            </a:r>
            <a:r>
              <a:rPr lang="en-US" altLang="zh-CN" sz="11200" spc="0" dirty="0" smtClean="0">
                <a:latin typeface="+mn-ea"/>
                <a:sym typeface="+mn-ea"/>
              </a:rPr>
              <a:t>s</a:t>
            </a:r>
            <a:r>
              <a:rPr lang="en-US" altLang="zh-CN" sz="11200" spc="0" dirty="0" smtClean="0">
                <a:latin typeface="+mn-ea"/>
                <a:sym typeface="+mn-ea"/>
              </a:rPr>
              <a:t>cience</a:t>
            </a:r>
            <a:r>
              <a:rPr lang="zh-CN" altLang="en-US" sz="11200" spc="0" dirty="0" smtClean="0">
                <a:latin typeface="+mn-ea"/>
                <a:sym typeface="+mn-ea"/>
              </a:rPr>
              <a:t>：</a:t>
            </a:r>
            <a:r>
              <a:rPr lang="en-US" altLang="zh-CN" sz="11200" spc="0" dirty="0" smtClean="0">
                <a:latin typeface="+mn-ea"/>
                <a:sym typeface="+mn-ea"/>
              </a:rPr>
              <a:t>  after 55-yr observations</a:t>
            </a:r>
            <a:endParaRPr lang="zh-CN" altLang="en-US" sz="11200" spc="0" dirty="0">
              <a:latin typeface="+mn-ea"/>
              <a:sym typeface="+mn-ea"/>
            </a:endParaRPr>
          </a:p>
          <a:p>
            <a:pPr marL="0" algn="l">
              <a:lnSpc>
                <a:spcPct val="100000"/>
              </a:lnSpc>
              <a:buClrTx/>
              <a:buSzTx/>
              <a:buNone/>
            </a:pPr>
            <a:r>
              <a:rPr lang="zh-CN" altLang="en-US" sz="11200" spc="0" dirty="0">
                <a:latin typeface="+mn-ea"/>
                <a:sym typeface="+mn-ea"/>
              </a:rPr>
              <a:t>3. </a:t>
            </a:r>
            <a:r>
              <a:rPr lang="zh-CN" altLang="en-US" sz="11200" spc="0" dirty="0" smtClean="0">
                <a:latin typeface="+mn-ea"/>
                <a:sym typeface="+mn-ea"/>
              </a:rPr>
              <a:t>FAST       </a:t>
            </a:r>
            <a:r>
              <a:rPr lang="en-US" altLang="zh-CN" sz="11200" spc="0" dirty="0" smtClean="0">
                <a:latin typeface="+mn-ea"/>
                <a:sym typeface="+mn-ea"/>
              </a:rPr>
              <a:t>pulsar</a:t>
            </a:r>
            <a:r>
              <a:rPr lang="zh-CN" altLang="en-US" sz="11200" spc="0" dirty="0" smtClean="0">
                <a:latin typeface="+mn-ea"/>
                <a:sym typeface="+mn-ea"/>
              </a:rPr>
              <a:t>：  </a:t>
            </a:r>
            <a:r>
              <a:rPr lang="en-US" altLang="zh-CN" sz="11200" spc="0" dirty="0" smtClean="0">
                <a:latin typeface="+mn-ea"/>
                <a:sym typeface="+mn-ea"/>
              </a:rPr>
              <a:t>black hole-pulsar , millisecond pulsar array</a:t>
            </a:r>
            <a:endParaRPr lang="zh-CN" altLang="en-US" sz="11200" spc="0" dirty="0">
              <a:latin typeface="+mn-ea"/>
              <a:sym typeface="+mn-ea"/>
            </a:endParaRPr>
          </a:p>
          <a:p>
            <a:pPr marL="0">
              <a:lnSpc>
                <a:spcPct val="100000"/>
              </a:lnSpc>
              <a:buNone/>
            </a:pPr>
            <a:r>
              <a:rPr lang="zh-CN" altLang="en-US" sz="11200" spc="0" dirty="0">
                <a:latin typeface="+mn-ea"/>
                <a:sym typeface="+mn-ea"/>
              </a:rPr>
              <a:t>4. </a:t>
            </a:r>
            <a:r>
              <a:rPr lang="zh-CN" altLang="en-US" sz="11200" spc="0" dirty="0" smtClean="0">
                <a:latin typeface="+mn-ea"/>
                <a:sym typeface="+mn-ea"/>
              </a:rPr>
              <a:t>FAST </a:t>
            </a:r>
            <a:r>
              <a:rPr lang="en-US" altLang="zh-CN" sz="11200" spc="0" dirty="0" smtClean="0">
                <a:latin typeface="+mn-ea"/>
                <a:sym typeface="+mn-ea"/>
              </a:rPr>
              <a:t>operation</a:t>
            </a:r>
            <a:r>
              <a:rPr lang="zh-CN" altLang="en-US" sz="11200" spc="0" dirty="0" smtClean="0">
                <a:latin typeface="+mn-ea"/>
                <a:sym typeface="+mn-ea"/>
              </a:rPr>
              <a:t>：</a:t>
            </a:r>
            <a:r>
              <a:rPr lang="en-US" altLang="zh-CN" sz="11200" spc="0" dirty="0" smtClean="0">
                <a:latin typeface="+mn-ea"/>
                <a:sym typeface="+mn-ea"/>
              </a:rPr>
              <a:t>   New horizon of gravitational wave</a:t>
            </a:r>
            <a:endParaRPr lang="zh-CN" altLang="en-US" sz="11200" spc="0" dirty="0">
              <a:latin typeface="+mn-ea"/>
              <a:sym typeface="+mn-ea"/>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899" y="136088"/>
            <a:ext cx="2453005" cy="153269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1256664" y="2537717"/>
            <a:ext cx="5174958" cy="775220"/>
          </a:xfrm>
          <a:solidFill>
            <a:srgbClr val="FFC000"/>
          </a:solidFill>
        </p:spPr>
        <p:txBody>
          <a:bodyPr/>
          <a:lstStyle/>
          <a:p>
            <a:r>
              <a:rPr lang="zh-CN" altLang="en-US" dirty="0" smtClean="0">
                <a:ea typeface="宋体" panose="02010600030101010101" pitchFamily="2" charset="-122"/>
              </a:rPr>
              <a:t>南仁东之问：外星人</a:t>
            </a:r>
            <a:r>
              <a:rPr lang="zh-CN" altLang="en-US" dirty="0">
                <a:ea typeface="宋体" panose="02010600030101010101" pitchFamily="2" charset="-122"/>
              </a:rPr>
              <a:t>是人吗 ？</a:t>
            </a:r>
          </a:p>
        </p:txBody>
      </p:sp>
      <p:sp>
        <p:nvSpPr>
          <p:cNvPr id="701443" name="Rectangle 3"/>
          <p:cNvSpPr>
            <a:spLocks noGrp="1" noChangeArrowheads="1"/>
          </p:cNvSpPr>
          <p:nvPr>
            <p:ph type="body" idx="1"/>
          </p:nvPr>
        </p:nvSpPr>
        <p:spPr>
          <a:xfrm>
            <a:off x="1256776" y="1437498"/>
            <a:ext cx="4702235" cy="685800"/>
          </a:xfrm>
          <a:solidFill>
            <a:srgbClr val="FFFF00"/>
          </a:solidFill>
        </p:spPr>
        <p:txBody>
          <a:bodyPr/>
          <a:lstStyle/>
          <a:p>
            <a:r>
              <a:rPr lang="zh-CN" altLang="en-US" sz="3200" dirty="0">
                <a:ea typeface="宋体" panose="02010600030101010101" pitchFamily="2" charset="-122"/>
              </a:rPr>
              <a:t>人类是地球</a:t>
            </a:r>
            <a:r>
              <a:rPr lang="zh-CN" altLang="en-US" sz="3200" dirty="0" smtClean="0">
                <a:ea typeface="宋体" panose="02010600030101010101" pitchFamily="2" charset="-122"/>
              </a:rPr>
              <a:t>环境的产物</a:t>
            </a:r>
            <a:endParaRPr lang="zh-CN" altLang="en-US" sz="3200" dirty="0">
              <a:ea typeface="宋体" panose="02010600030101010101" pitchFamily="2" charset="-122"/>
            </a:endParaRPr>
          </a:p>
          <a:p>
            <a:endParaRPr lang="zh-CN" altLang="en-US" sz="3200" dirty="0">
              <a:ea typeface="宋体" panose="02010600030101010101" pitchFamily="2" charset="-122"/>
            </a:endParaRPr>
          </a:p>
        </p:txBody>
      </p:sp>
      <p:pic>
        <p:nvPicPr>
          <p:cNvPr id="701445" name="Picture 5" descr="alian5"/>
          <p:cNvPicPr>
            <a:picLocks noChangeAspect="1" noChangeArrowheads="1"/>
          </p:cNvPicPr>
          <p:nvPr/>
        </p:nvPicPr>
        <p:blipFill>
          <a:blip r:embed="rId2" cstate="print"/>
          <a:srcRect/>
          <a:stretch>
            <a:fillRect/>
          </a:stretch>
        </p:blipFill>
        <p:spPr bwMode="auto">
          <a:xfrm>
            <a:off x="1256665" y="3858895"/>
            <a:ext cx="2220595" cy="2499995"/>
          </a:xfrm>
          <a:prstGeom prst="rect">
            <a:avLst/>
          </a:prstGeom>
          <a:noFill/>
        </p:spPr>
      </p:pic>
      <p:pic>
        <p:nvPicPr>
          <p:cNvPr id="701446" name="Picture 6" descr="alian4"/>
          <p:cNvPicPr>
            <a:picLocks noChangeAspect="1" noChangeArrowheads="1"/>
          </p:cNvPicPr>
          <p:nvPr/>
        </p:nvPicPr>
        <p:blipFill>
          <a:blip r:embed="rId3" cstate="print"/>
          <a:srcRect/>
          <a:stretch>
            <a:fillRect/>
          </a:stretch>
        </p:blipFill>
        <p:spPr bwMode="auto">
          <a:xfrm>
            <a:off x="4545330" y="3752215"/>
            <a:ext cx="2418080" cy="2757170"/>
          </a:xfrm>
          <a:prstGeom prst="rect">
            <a:avLst/>
          </a:prstGeom>
          <a:noFill/>
        </p:spPr>
      </p:pic>
      <p:pic>
        <p:nvPicPr>
          <p:cNvPr id="701447" name="Picture 7" descr="zulu-wariior"/>
          <p:cNvPicPr>
            <a:picLocks noChangeAspect="1" noChangeArrowheads="1"/>
          </p:cNvPicPr>
          <p:nvPr/>
        </p:nvPicPr>
        <p:blipFill>
          <a:blip r:embed="rId4" cstate="print"/>
          <a:srcRect/>
          <a:stretch>
            <a:fillRect/>
          </a:stretch>
        </p:blipFill>
        <p:spPr bwMode="auto">
          <a:xfrm>
            <a:off x="7696200" y="4237990"/>
            <a:ext cx="3238500" cy="2141855"/>
          </a:xfrm>
          <a:prstGeom prst="rect">
            <a:avLst/>
          </a:prstGeom>
          <a:noFill/>
        </p:spPr>
      </p:pic>
      <p:sp>
        <p:nvSpPr>
          <p:cNvPr id="8" name="Rectangle 3"/>
          <p:cNvSpPr txBox="1">
            <a:spLocks noChangeArrowheads="1"/>
          </p:cNvSpPr>
          <p:nvPr/>
        </p:nvSpPr>
        <p:spPr>
          <a:xfrm>
            <a:off x="1280160" y="281305"/>
            <a:ext cx="9395460" cy="881380"/>
          </a:xfrm>
          <a:prstGeom prst="rect">
            <a:avLst/>
          </a:prstGeom>
          <a:solidFill>
            <a:srgbClr val="FFC000"/>
          </a:solidFill>
          <a:ln w="9525">
            <a:noFill/>
          </a:ln>
        </p:spPr>
        <p:txBody>
          <a:bodyPr anchor="t"/>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9pPr>
          </a:lstStyle>
          <a:p>
            <a:r>
              <a:rPr lang="zh-CN" altLang="en-US" sz="4000" kern="0" dirty="0">
                <a:ea typeface="宋体" panose="02010600030101010101" pitchFamily="2" charset="-122"/>
              </a:rPr>
              <a:t>霍金的警告</a:t>
            </a:r>
            <a:r>
              <a:rPr lang="zh-CN" altLang="en-US" sz="4000" kern="0" dirty="0" smtClean="0">
                <a:ea typeface="宋体" panose="02010600030101010101" pitchFamily="2" charset="-122"/>
              </a:rPr>
              <a:t>：中国天眼不要</a:t>
            </a:r>
            <a:r>
              <a:rPr lang="zh-CN" altLang="en-US" sz="4000" kern="0" dirty="0">
                <a:ea typeface="宋体" panose="02010600030101010101" pitchFamily="2" charset="-122"/>
              </a:rPr>
              <a:t>寻找外星人</a:t>
            </a:r>
          </a:p>
        </p:txBody>
      </p:sp>
      <p:pic>
        <p:nvPicPr>
          <p:cNvPr id="2" name="图片 1"/>
          <p:cNvPicPr>
            <a:picLocks noChangeAspect="1"/>
          </p:cNvPicPr>
          <p:nvPr/>
        </p:nvPicPr>
        <p:blipFill>
          <a:blip r:embed="rId5" cstate="print"/>
          <a:stretch>
            <a:fillRect/>
          </a:stretch>
        </p:blipFill>
        <p:spPr>
          <a:xfrm>
            <a:off x="7696200" y="1295400"/>
            <a:ext cx="2972435" cy="2809875"/>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919162"/>
          </a:xfrm>
        </p:spPr>
        <p:txBody>
          <a:bodyPr/>
          <a:lstStyle/>
          <a:p>
            <a:r>
              <a:rPr lang="zh-CN" altLang="en-US" dirty="0" smtClean="0"/>
              <a:t>报告人简介：</a:t>
            </a:r>
            <a:endParaRPr lang="zh-CN" altLang="en-US" dirty="0"/>
          </a:p>
        </p:txBody>
      </p:sp>
      <p:sp>
        <p:nvSpPr>
          <p:cNvPr id="3" name="文本占位符 2"/>
          <p:cNvSpPr>
            <a:spLocks noGrp="1"/>
          </p:cNvSpPr>
          <p:nvPr>
            <p:ph type="body" sz="half" idx="1"/>
          </p:nvPr>
        </p:nvSpPr>
        <p:spPr>
          <a:xfrm>
            <a:off x="609600" y="1600200"/>
            <a:ext cx="11049000" cy="4530725"/>
          </a:xfrm>
        </p:spPr>
        <p:txBody>
          <a:bodyPr>
            <a:normAutofit fontScale="70000" lnSpcReduction="20000"/>
          </a:bodyPr>
          <a:lstStyle/>
          <a:p>
            <a:pPr>
              <a:buNone/>
            </a:pPr>
            <a:r>
              <a:rPr lang="zh-CN" altLang="en-US" dirty="0" smtClean="0"/>
              <a:t>  </a:t>
            </a:r>
            <a:endParaRPr lang="en-US" altLang="zh-CN" dirty="0" smtClean="0"/>
          </a:p>
          <a:p>
            <a:pPr>
              <a:buNone/>
            </a:pPr>
            <a:r>
              <a:rPr lang="en-US" altLang="zh-CN" sz="2800" dirty="0" smtClean="0">
                <a:latin typeface="+mn-ea"/>
              </a:rPr>
              <a:t>  </a:t>
            </a:r>
            <a:r>
              <a:rPr lang="zh-CN" altLang="en-US" sz="2800" dirty="0" smtClean="0">
                <a:latin typeface="+mn-ea"/>
              </a:rPr>
              <a:t>张承民，中国科学院国家天文台研究员， 中国科学院大学岗位教授，博士生导师，曾担任中国天眼</a:t>
            </a:r>
            <a:r>
              <a:rPr lang="en-US" altLang="zh-CN" sz="2800" dirty="0" smtClean="0">
                <a:latin typeface="+mn-ea"/>
              </a:rPr>
              <a:t>FAST</a:t>
            </a:r>
            <a:r>
              <a:rPr lang="zh-CN" altLang="en-US" sz="2800" dirty="0" smtClean="0">
                <a:latin typeface="+mn-ea"/>
              </a:rPr>
              <a:t>工程前首席科学家南仁东的科学助理并学术秘书。在大连理工大学获学士与硕士学位、香港大学博士学位。科学经历包括，澳大利亚悉尼大学、中国台湾新竹国立清华大学、巴西圣保罗州立大学进行博士后研究，在天津河北工业大学从事教学与科研；以及海外多所大学和科学机构从事客座研究，如澳大利亚国立大学、德国波茨坦大学和德国马普爱因斯坦引力研究所等。研究领域涵盖天文学天体物理，脉冲星中子星、相对论引力理论、引力波辐射、射电闪烁；已发表学术论文</a:t>
            </a:r>
            <a:r>
              <a:rPr lang="en-US" altLang="zh-CN" sz="2800" dirty="0" smtClean="0">
                <a:latin typeface="+mn-ea"/>
              </a:rPr>
              <a:t>60</a:t>
            </a:r>
            <a:r>
              <a:rPr lang="zh-CN" altLang="en-US" sz="2800" dirty="0" smtClean="0">
                <a:latin typeface="+mn-ea"/>
              </a:rPr>
              <a:t>余篇，出版科研与科普书籍多本：</a:t>
            </a:r>
            <a:r>
              <a:rPr lang="en-US" altLang="zh-CN" sz="2800" dirty="0" smtClean="0">
                <a:latin typeface="+mn-ea"/>
              </a:rPr>
              <a:t>《</a:t>
            </a:r>
            <a:r>
              <a:rPr lang="zh-CN" altLang="en-US" sz="2800" dirty="0" smtClean="0">
                <a:latin typeface="+mn-ea"/>
              </a:rPr>
              <a:t>神奇的太空失重</a:t>
            </a:r>
            <a:r>
              <a:rPr lang="en-US" altLang="zh-CN" sz="2800" dirty="0" smtClean="0">
                <a:latin typeface="+mn-ea"/>
              </a:rPr>
              <a:t>》</a:t>
            </a:r>
            <a:r>
              <a:rPr lang="zh-CN" altLang="en-US" sz="2800" dirty="0" smtClean="0">
                <a:latin typeface="+mn-ea"/>
              </a:rPr>
              <a:t>（斯普林格出版社），</a:t>
            </a:r>
            <a:r>
              <a:rPr lang="en-US" altLang="zh-CN" sz="2800" dirty="0" smtClean="0">
                <a:latin typeface="+mn-ea"/>
              </a:rPr>
              <a:t>《</a:t>
            </a:r>
            <a:r>
              <a:rPr lang="zh-CN" altLang="en-US" sz="2800" dirty="0" smtClean="0">
                <a:latin typeface="+mn-ea"/>
              </a:rPr>
              <a:t>中子星与脉冲星天体物理</a:t>
            </a:r>
            <a:r>
              <a:rPr lang="en-US" altLang="zh-CN" sz="2800" dirty="0" smtClean="0">
                <a:latin typeface="+mn-ea"/>
              </a:rPr>
              <a:t>》</a:t>
            </a:r>
            <a:r>
              <a:rPr lang="zh-CN" altLang="en-US" sz="2800" dirty="0" smtClean="0">
                <a:latin typeface="+mn-ea"/>
              </a:rPr>
              <a:t>（中国科学出版社），</a:t>
            </a:r>
            <a:r>
              <a:rPr lang="en-US" altLang="zh-CN" sz="2800" dirty="0" smtClean="0">
                <a:latin typeface="+mn-ea"/>
              </a:rPr>
              <a:t>《</a:t>
            </a:r>
            <a:r>
              <a:rPr lang="zh-CN" altLang="en-US" sz="2800" dirty="0" smtClean="0">
                <a:latin typeface="+mn-ea"/>
              </a:rPr>
              <a:t>中国天眼：神秘的脉冲星</a:t>
            </a:r>
            <a:r>
              <a:rPr lang="en-US" altLang="zh-CN" sz="2800" dirty="0" smtClean="0">
                <a:latin typeface="+mn-ea"/>
              </a:rPr>
              <a:t>》</a:t>
            </a:r>
            <a:r>
              <a:rPr lang="zh-CN" altLang="en-US" sz="2800" dirty="0" smtClean="0">
                <a:latin typeface="+mn-ea"/>
              </a:rPr>
              <a:t>（清华大学出版社）， </a:t>
            </a:r>
            <a:r>
              <a:rPr lang="en-US" altLang="zh-CN" sz="2800" dirty="0" smtClean="0">
                <a:latin typeface="+mn-ea"/>
              </a:rPr>
              <a:t>《</a:t>
            </a:r>
            <a:r>
              <a:rPr lang="zh-CN" altLang="en-US" sz="2800" dirty="0" smtClean="0">
                <a:latin typeface="+mn-ea"/>
              </a:rPr>
              <a:t>奇妙的太空探秘，随神州进入太空课堂</a:t>
            </a:r>
            <a:r>
              <a:rPr lang="en-US" altLang="zh-CN" sz="2800" dirty="0" smtClean="0">
                <a:latin typeface="+mn-ea"/>
              </a:rPr>
              <a:t>》</a:t>
            </a:r>
            <a:r>
              <a:rPr lang="zh-CN" altLang="en-US" sz="2800" dirty="0" smtClean="0">
                <a:latin typeface="+mn-ea"/>
              </a:rPr>
              <a:t>（北京师范大学出版社），并主编国际会议文集</a:t>
            </a:r>
            <a:r>
              <a:rPr lang="en-US" altLang="zh-CN" sz="2800" dirty="0" smtClean="0">
                <a:latin typeface="+mn-ea"/>
              </a:rPr>
              <a:t>《</a:t>
            </a:r>
            <a:r>
              <a:rPr lang="zh-CN" altLang="en-US" sz="2800" dirty="0" smtClean="0">
                <a:latin typeface="+mn-ea"/>
              </a:rPr>
              <a:t>白矮星中子星黑洞多尺度吸积</a:t>
            </a:r>
            <a:r>
              <a:rPr lang="en-US" altLang="zh-CN" sz="2800" dirty="0" smtClean="0">
                <a:latin typeface="+mn-ea"/>
              </a:rPr>
              <a:t>》</a:t>
            </a:r>
            <a:r>
              <a:rPr lang="zh-CN" altLang="en-US" sz="2800" dirty="0" smtClean="0">
                <a:latin typeface="+mn-ea"/>
              </a:rPr>
              <a:t>（剑桥大学出版社）。</a:t>
            </a:r>
            <a:endParaRPr lang="zh-CN" altLang="en-US" sz="2800" dirty="0">
              <a:latin typeface="+mn-ea"/>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919162"/>
          </a:xfrm>
        </p:spPr>
        <p:txBody>
          <a:bodyPr/>
          <a:lstStyle/>
          <a:p>
            <a:r>
              <a:rPr lang="zh-CN" altLang="en-US" dirty="0" smtClean="0"/>
              <a:t>报告简介：</a:t>
            </a:r>
            <a:endParaRPr lang="zh-CN" altLang="en-US" dirty="0"/>
          </a:p>
        </p:txBody>
      </p:sp>
      <p:sp>
        <p:nvSpPr>
          <p:cNvPr id="3" name="文本占位符 2"/>
          <p:cNvSpPr>
            <a:spLocks noGrp="1"/>
          </p:cNvSpPr>
          <p:nvPr>
            <p:ph type="body" sz="half" idx="1"/>
          </p:nvPr>
        </p:nvSpPr>
        <p:spPr>
          <a:xfrm>
            <a:off x="609600" y="1206500"/>
            <a:ext cx="11049000" cy="4924425"/>
          </a:xfrm>
        </p:spPr>
        <p:txBody>
          <a:bodyPr>
            <a:normAutofit fontScale="25000" lnSpcReduction="20000"/>
          </a:bodyPr>
          <a:lstStyle/>
          <a:p>
            <a:pPr>
              <a:buNone/>
            </a:pPr>
            <a:r>
              <a:rPr lang="zh-CN" altLang="en-US" dirty="0" smtClean="0"/>
              <a:t>  </a:t>
            </a:r>
            <a:endParaRPr lang="en-US" altLang="zh-CN" dirty="0" smtClean="0"/>
          </a:p>
          <a:p>
            <a:pPr>
              <a:buNone/>
            </a:pPr>
            <a:r>
              <a:rPr lang="en-US" altLang="zh-CN" sz="2800" dirty="0" smtClean="0">
                <a:latin typeface="+mn-ea"/>
              </a:rPr>
              <a:t>  </a:t>
            </a:r>
            <a:r>
              <a:rPr lang="zh-CN" altLang="en-US" sz="2800" dirty="0" smtClean="0">
                <a:latin typeface="+mn-ea"/>
              </a:rPr>
              <a:t> </a:t>
            </a:r>
            <a:r>
              <a:rPr lang="zh-CN" altLang="en-US" sz="8000" dirty="0" smtClean="0">
                <a:latin typeface="+mn-ea"/>
              </a:rPr>
              <a:t>中国天眼（</a:t>
            </a:r>
            <a:r>
              <a:rPr lang="en-US" altLang="zh-CN" sz="8000" dirty="0" smtClean="0">
                <a:latin typeface="+mn-ea"/>
              </a:rPr>
              <a:t>FAST</a:t>
            </a:r>
            <a:r>
              <a:rPr lang="zh-CN" altLang="en-US" sz="8000" dirty="0" smtClean="0">
                <a:latin typeface="+mn-ea"/>
              </a:rPr>
              <a:t>）是</a:t>
            </a:r>
            <a:r>
              <a:rPr lang="en-US" altLang="zh-CN" sz="8000" dirty="0" smtClean="0">
                <a:latin typeface="+mn-ea"/>
              </a:rPr>
              <a:t>500</a:t>
            </a:r>
            <a:r>
              <a:rPr lang="zh-CN" altLang="en-US" sz="8000" dirty="0" smtClean="0">
                <a:latin typeface="+mn-ea"/>
              </a:rPr>
              <a:t>米口径球面射电望远镜、我国自主建设的国家重器，世界最大的高科技智能机器，它将宇宙的视野推向新的深度；</a:t>
            </a:r>
            <a:r>
              <a:rPr lang="en-US" altLang="zh-CN" sz="8000" dirty="0" smtClean="0">
                <a:latin typeface="+mn-ea"/>
              </a:rPr>
              <a:t>FAST</a:t>
            </a:r>
            <a:r>
              <a:rPr lang="zh-CN" altLang="en-US" sz="8000" dirty="0" smtClean="0">
                <a:latin typeface="+mn-ea"/>
              </a:rPr>
              <a:t>工程成功的意义在于，它建构了国家科技崛起的模板，建立国家科学自信与文化自信，昭示大科学工程与社会发展融合的全新路径。报告探讨诸多科技热点话题，我国为什么独立自主地建设</a:t>
            </a:r>
            <a:r>
              <a:rPr lang="en-US" altLang="zh-CN" sz="8000" dirty="0" smtClean="0">
                <a:latin typeface="+mn-ea"/>
              </a:rPr>
              <a:t>FAST</a:t>
            </a:r>
            <a:r>
              <a:rPr lang="zh-CN" altLang="en-US" sz="8000" dirty="0" smtClean="0">
                <a:latin typeface="+mn-ea"/>
              </a:rPr>
              <a:t>，为何选择去贵州深山？  </a:t>
            </a:r>
            <a:r>
              <a:rPr lang="en-US" altLang="zh-CN" sz="8000" dirty="0" smtClean="0">
                <a:latin typeface="+mn-ea"/>
              </a:rPr>
              <a:t>FAST</a:t>
            </a:r>
            <a:r>
              <a:rPr lang="zh-CN" altLang="en-US" sz="8000" dirty="0" smtClean="0">
                <a:latin typeface="+mn-ea"/>
              </a:rPr>
              <a:t>高科技要素涉及光机电、大数据、人工智能、大型装置，它如何嵌入我国社会经济与基础设施发展的战略需求？人民科学家南仁东为何仰天长啸，“生为天眼、死得其所”？ 国家崛起是</a:t>
            </a:r>
            <a:r>
              <a:rPr lang="en-US" altLang="zh-CN" sz="8000" dirty="0" smtClean="0">
                <a:latin typeface="+mn-ea"/>
              </a:rPr>
              <a:t>FAST</a:t>
            </a:r>
            <a:r>
              <a:rPr lang="zh-CN" altLang="en-US" sz="8000" dirty="0" smtClean="0">
                <a:latin typeface="+mn-ea"/>
              </a:rPr>
              <a:t>的初心与使命，从百年梦想到百年变局， 二十大报告开启了中国新时代的科技长征。 报告内容包括：</a:t>
            </a:r>
          </a:p>
          <a:p>
            <a:pPr>
              <a:buNone/>
            </a:pPr>
            <a:r>
              <a:rPr lang="en-US" altLang="zh-CN" sz="8000" dirty="0" smtClean="0">
                <a:latin typeface="+mn-ea"/>
              </a:rPr>
              <a:t>1. FAST</a:t>
            </a:r>
            <a:r>
              <a:rPr lang="zh-CN" altLang="en-US" sz="8000" dirty="0" smtClean="0">
                <a:latin typeface="+mn-ea"/>
              </a:rPr>
              <a:t>的概况： 台址建设与中国制造、为何选择贵州深山？</a:t>
            </a:r>
          </a:p>
          <a:p>
            <a:pPr>
              <a:buNone/>
            </a:pPr>
            <a:r>
              <a:rPr lang="en-US" altLang="zh-CN" sz="8000" dirty="0" smtClean="0">
                <a:latin typeface="+mn-ea"/>
              </a:rPr>
              <a:t>2. FAST</a:t>
            </a:r>
            <a:r>
              <a:rPr lang="zh-CN" altLang="en-US" sz="8000" dirty="0" smtClean="0">
                <a:latin typeface="+mn-ea"/>
              </a:rPr>
              <a:t>高科技：  光机电、大数据、人工智能、大型装置</a:t>
            </a:r>
          </a:p>
          <a:p>
            <a:pPr>
              <a:buNone/>
            </a:pPr>
            <a:r>
              <a:rPr lang="en-US" altLang="zh-CN" sz="8000" dirty="0" smtClean="0">
                <a:latin typeface="+mn-ea"/>
              </a:rPr>
              <a:t>3. FAST</a:t>
            </a:r>
            <a:r>
              <a:rPr lang="zh-CN" altLang="en-US" sz="8000" dirty="0" smtClean="0">
                <a:latin typeface="+mn-ea"/>
              </a:rPr>
              <a:t>的意义： 社会经济，基础设施，绿色环保，建筑地标</a:t>
            </a:r>
          </a:p>
          <a:p>
            <a:pPr>
              <a:buNone/>
            </a:pPr>
            <a:r>
              <a:rPr lang="en-US" altLang="zh-CN" sz="8000" dirty="0" smtClean="0">
                <a:latin typeface="+mn-ea"/>
              </a:rPr>
              <a:t>4. FAST</a:t>
            </a:r>
            <a:r>
              <a:rPr lang="zh-CN" altLang="en-US" sz="8000" dirty="0" smtClean="0">
                <a:latin typeface="+mn-ea"/>
              </a:rPr>
              <a:t>创始人： 人民科学家南仁东，“生为天眼、死得其所”</a:t>
            </a:r>
          </a:p>
          <a:p>
            <a:pPr>
              <a:buNone/>
            </a:pPr>
            <a:r>
              <a:rPr lang="en-US" altLang="zh-CN" sz="8000" dirty="0" smtClean="0">
                <a:latin typeface="+mn-ea"/>
              </a:rPr>
              <a:t>5. FAST</a:t>
            </a:r>
            <a:r>
              <a:rPr lang="zh-CN" altLang="en-US" sz="8000" dirty="0" smtClean="0">
                <a:latin typeface="+mn-ea"/>
              </a:rPr>
              <a:t>的初心： 国家崛起，百年梦想，新时代的科技长征</a:t>
            </a:r>
            <a:endParaRPr lang="zh-CN" altLang="en-US" sz="8000" dirty="0">
              <a:latin typeface="+mn-ea"/>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5410" y="210207"/>
            <a:ext cx="9701530" cy="707886"/>
          </a:xfrm>
          <a:prstGeom prst="rect">
            <a:avLst/>
          </a:prstGeom>
          <a:solidFill>
            <a:srgbClr val="FFC000"/>
          </a:solidFill>
        </p:spPr>
        <p:txBody>
          <a:bodyPr wrap="square" rtlCol="0" anchor="t">
            <a:spAutoFit/>
          </a:bodyPr>
          <a:lstStyle/>
          <a:p>
            <a:pPr algn="ctr"/>
            <a:r>
              <a:rPr lang="en-US" altLang="zh-CN" sz="3600" dirty="0">
                <a:solidFill>
                  <a:schemeClr val="accent1">
                    <a:lumMod val="75000"/>
                  </a:schemeClr>
                </a:solidFill>
                <a:sym typeface="+mn-ea"/>
              </a:rPr>
              <a:t> </a:t>
            </a:r>
            <a:r>
              <a:rPr lang="en-US" altLang="zh-CN" sz="40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3.    </a:t>
            </a:r>
            <a:r>
              <a:rPr lang="zh-CN" altLang="zh-CN" sz="40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中国天眼</a:t>
            </a:r>
            <a:r>
              <a:rPr lang="en-US" altLang="zh-CN" sz="40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FAST</a:t>
            </a:r>
            <a:r>
              <a:rPr lang="zh-CN" altLang="en-US" sz="40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的建设意义？</a:t>
            </a:r>
          </a:p>
        </p:txBody>
      </p:sp>
      <p:sp>
        <p:nvSpPr>
          <p:cNvPr id="3" name="文本框 2"/>
          <p:cNvSpPr txBox="1"/>
          <p:nvPr/>
        </p:nvSpPr>
        <p:spPr>
          <a:xfrm>
            <a:off x="844550" y="1592580"/>
            <a:ext cx="10533380" cy="5077460"/>
          </a:xfrm>
          <a:prstGeom prst="rect">
            <a:avLst/>
          </a:prstGeom>
          <a:solidFill>
            <a:srgbClr val="FFFF99"/>
          </a:solidFill>
        </p:spPr>
        <p:txBody>
          <a:bodyPr wrap="square" rtlCol="0" anchor="t">
            <a:spAutoFit/>
          </a:bodyPr>
          <a:lstStyle/>
          <a:p>
            <a:r>
              <a:rPr lang="en-US" altLang="zh-CN"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）科学探索：宇宙</a:t>
            </a:r>
            <a:r>
              <a:rPr lang="zh-CN" altLang="en-US" sz="36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奥秘、仰望星空、天文学</a:t>
            </a:r>
            <a:endPar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endPar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）技术提升：光机电、大</a:t>
            </a:r>
            <a:r>
              <a:rPr lang="zh-CN" altLang="en-US" sz="36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数据、人工智能</a:t>
            </a:r>
          </a:p>
          <a:p>
            <a:endPar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）工程建设：大</a:t>
            </a:r>
            <a:r>
              <a:rPr lang="zh-CN" altLang="en-US" sz="36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装置、大型结构、中国制造</a:t>
            </a:r>
          </a:p>
          <a:p>
            <a:endPar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）社会发展</a:t>
            </a:r>
            <a:r>
              <a:rPr lang="zh-CN" altLang="en-US" sz="36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：老少边穷、</a:t>
            </a:r>
            <a:r>
              <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教育</a:t>
            </a:r>
            <a:r>
              <a:rPr lang="zh-CN" altLang="en-US" sz="36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、科技、精准扶贫</a:t>
            </a:r>
          </a:p>
          <a:p>
            <a:endPar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5</a:t>
            </a:r>
            <a:r>
              <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）区域经济</a:t>
            </a:r>
            <a:r>
              <a:rPr lang="zh-CN" altLang="en-US" sz="36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：基础设施、</a:t>
            </a:r>
            <a:r>
              <a:rPr lang="zh-CN" altLang="en-US" sz="36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道路交通、旅游经济</a:t>
            </a:r>
          </a:p>
        </p:txBody>
      </p:sp>
    </p:spTree>
    <p:extLst>
      <p:ext uri="{BB962C8B-B14F-4D97-AF65-F5344CB8AC3E}">
        <p14:creationId xmlns:p14="http://schemas.microsoft.com/office/powerpoint/2010/main" val="19168753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6220" y="0"/>
            <a:ext cx="9558655" cy="1148316"/>
          </a:xfrm>
          <a:solidFill>
            <a:srgbClr val="FFC000"/>
          </a:solidFill>
        </p:spPr>
        <p:txBody>
          <a:bodyPr/>
          <a:lstStyle/>
          <a:p>
            <a:pPr algn="ctr"/>
            <a:r>
              <a:rPr lang="en-US" altLang="zh-CN" sz="4000" dirty="0">
                <a:sym typeface="+mn-ea"/>
              </a:rPr>
              <a:t> </a:t>
            </a:r>
            <a:r>
              <a:rPr lang="en-US" altLang="zh-CN" sz="4000" dirty="0" smtClean="0">
                <a:sym typeface="+mn-ea"/>
              </a:rPr>
              <a:t>3. </a:t>
            </a:r>
            <a:r>
              <a:rPr lang="en-US" altLang="zh-CN" sz="4000" dirty="0">
                <a:sym typeface="+mn-ea"/>
              </a:rPr>
              <a:t>FAST</a:t>
            </a:r>
            <a:r>
              <a:rPr lang="zh-CN" altLang="en-US" sz="4000" dirty="0">
                <a:sym typeface="+mn-ea"/>
              </a:rPr>
              <a:t>建设意义</a:t>
            </a:r>
            <a:r>
              <a:rPr lang="zh-CN" altLang="en-US" sz="4000" dirty="0" smtClean="0">
                <a:sym typeface="+mn-ea"/>
              </a:rPr>
              <a:t>：贵州社会效益</a:t>
            </a:r>
            <a:r>
              <a:rPr lang="en-US" altLang="zh-CN" sz="4000" dirty="0" smtClean="0">
                <a:sym typeface="+mn-ea"/>
              </a:rPr>
              <a:t> </a:t>
            </a:r>
            <a:endParaRPr lang="en-US" altLang="zh-CN" sz="4000" dirty="0">
              <a:sym typeface="+mn-ea"/>
            </a:endParaRPr>
          </a:p>
        </p:txBody>
      </p:sp>
      <p:sp>
        <p:nvSpPr>
          <p:cNvPr id="3" name="内容占位符 2"/>
          <p:cNvSpPr>
            <a:spLocks noGrp="1"/>
          </p:cNvSpPr>
          <p:nvPr>
            <p:ph idx="1"/>
          </p:nvPr>
        </p:nvSpPr>
        <p:spPr>
          <a:xfrm>
            <a:off x="1755775" y="1493520"/>
            <a:ext cx="8681085" cy="5364480"/>
          </a:xfrm>
          <a:solidFill>
            <a:srgbClr val="FFFF00"/>
          </a:solidFill>
        </p:spPr>
        <p:txBody>
          <a:bodyPr/>
          <a:lstStyle/>
          <a:p>
            <a:r>
              <a:rPr lang="zh-CN" altLang="en-US" sz="2800" dirty="0">
                <a:latin typeface="微软雅黑" panose="020B0503020204020204" charset="-122"/>
                <a:ea typeface="微软雅黑" panose="020B0503020204020204" charset="-122"/>
                <a:cs typeface="微软雅黑" panose="020B0503020204020204" charset="-122"/>
              </a:rPr>
              <a:t>科技</a:t>
            </a:r>
            <a:r>
              <a:rPr lang="en-US" altLang="zh-CN" sz="2800" dirty="0">
                <a:latin typeface="微软雅黑" panose="020B0503020204020204" charset="-122"/>
                <a:ea typeface="微软雅黑" panose="020B0503020204020204" charset="-122"/>
                <a:cs typeface="微软雅黑" panose="020B0503020204020204" charset="-122"/>
              </a:rPr>
              <a:t>:  </a:t>
            </a:r>
            <a:r>
              <a:rPr lang="zh-CN" altLang="en-US" sz="2800" dirty="0">
                <a:latin typeface="微软雅黑" panose="020B0503020204020204" charset="-122"/>
                <a:ea typeface="微软雅黑" panose="020B0503020204020204" charset="-122"/>
                <a:cs typeface="微软雅黑" panose="020B0503020204020204" charset="-122"/>
              </a:rPr>
              <a:t>光机电、自动化、大数据等新产业</a:t>
            </a:r>
          </a:p>
          <a:p>
            <a:r>
              <a:rPr lang="zh-CN" altLang="en-US" sz="2800" dirty="0">
                <a:latin typeface="微软雅黑" panose="020B0503020204020204" charset="-122"/>
                <a:ea typeface="微软雅黑" panose="020B0503020204020204" charset="-122"/>
                <a:cs typeface="微软雅黑" panose="020B0503020204020204" charset="-122"/>
              </a:rPr>
              <a:t>教育</a:t>
            </a:r>
            <a:r>
              <a:rPr lang="zh-CN" altLang="en-US" sz="2800" dirty="0" smtClean="0">
                <a:latin typeface="微软雅黑" panose="020B0503020204020204" charset="-122"/>
                <a:ea typeface="微软雅黑" panose="020B0503020204020204" charset="-122"/>
                <a:cs typeface="微软雅黑" panose="020B0503020204020204" charset="-122"/>
              </a:rPr>
              <a:t>：大学教育与联合</a:t>
            </a:r>
            <a:r>
              <a:rPr lang="zh-CN" altLang="en-US" sz="2800" dirty="0">
                <a:latin typeface="微软雅黑" panose="020B0503020204020204" charset="-122"/>
                <a:ea typeface="微软雅黑" panose="020B0503020204020204" charset="-122"/>
                <a:cs typeface="微软雅黑" panose="020B0503020204020204" charset="-122"/>
              </a:rPr>
              <a:t>培训</a:t>
            </a:r>
          </a:p>
          <a:p>
            <a:r>
              <a:rPr lang="zh-CN" altLang="en-US" sz="2800" dirty="0">
                <a:latin typeface="微软雅黑" panose="020B0503020204020204" charset="-122"/>
                <a:ea typeface="微软雅黑" panose="020B0503020204020204" charset="-122"/>
                <a:cs typeface="微软雅黑" panose="020B0503020204020204" charset="-122"/>
              </a:rPr>
              <a:t>社会：</a:t>
            </a:r>
            <a:r>
              <a:rPr lang="zh-CN" altLang="en-US" sz="2800" dirty="0">
                <a:latin typeface="微软雅黑" panose="020B0503020204020204" charset="-122"/>
                <a:ea typeface="微软雅黑" panose="020B0503020204020204" charset="-122"/>
                <a:cs typeface="微软雅黑" panose="020B0503020204020204" charset="-122"/>
                <a:sym typeface="+mn-ea"/>
              </a:rPr>
              <a:t>天文学科普，全球视角、</a:t>
            </a:r>
            <a:r>
              <a:rPr lang="zh-CN" altLang="en-US" sz="2800" dirty="0">
                <a:latin typeface="微软雅黑" panose="020B0503020204020204" charset="-122"/>
                <a:ea typeface="微软雅黑" panose="020B0503020204020204" charset="-122"/>
                <a:cs typeface="微软雅黑" panose="020B0503020204020204" charset="-122"/>
              </a:rPr>
              <a:t>文化</a:t>
            </a:r>
            <a:r>
              <a:rPr lang="zh-CN" altLang="en-US" sz="2800" dirty="0" smtClean="0">
                <a:latin typeface="微软雅黑" panose="020B0503020204020204" charset="-122"/>
                <a:ea typeface="微软雅黑" panose="020B0503020204020204" charset="-122"/>
                <a:cs typeface="微软雅黑" panose="020B0503020204020204" charset="-122"/>
              </a:rPr>
              <a:t>进步</a:t>
            </a:r>
            <a:endParaRPr lang="en-US" altLang="zh-CN" sz="2800" dirty="0" smtClean="0">
              <a:latin typeface="微软雅黑" panose="020B0503020204020204" charset="-122"/>
              <a:ea typeface="微软雅黑" panose="020B0503020204020204" charset="-122"/>
              <a:cs typeface="微软雅黑" panose="020B0503020204020204" charset="-122"/>
            </a:endParaRPr>
          </a:p>
          <a:p>
            <a:r>
              <a:rPr lang="zh-CN" altLang="en-US" sz="2800" dirty="0" smtClean="0">
                <a:latin typeface="微软雅黑" panose="020B0503020204020204" charset="-122"/>
                <a:ea typeface="微软雅黑" panose="020B0503020204020204" charset="-122"/>
                <a:cs typeface="微软雅黑" panose="020B0503020204020204" charset="-122"/>
              </a:rPr>
              <a:t>基建：  世界最高、最大、最长桥梁</a:t>
            </a:r>
            <a:endParaRPr lang="zh-CN" altLang="en-US" sz="2800" dirty="0">
              <a:latin typeface="微软雅黑" panose="020B0503020204020204" charset="-122"/>
              <a:ea typeface="微软雅黑" panose="020B0503020204020204" charset="-122"/>
              <a:cs typeface="微软雅黑" panose="020B0503020204020204" charset="-122"/>
            </a:endParaRPr>
          </a:p>
          <a:p>
            <a:r>
              <a:rPr lang="zh-CN" altLang="en-US" sz="2800" dirty="0">
                <a:latin typeface="微软雅黑" panose="020B0503020204020204" charset="-122"/>
                <a:ea typeface="微软雅黑" panose="020B0503020204020204" charset="-122"/>
                <a:cs typeface="微软雅黑" panose="020B0503020204020204" charset="-122"/>
              </a:rPr>
              <a:t>经济：20年对比，高铁、机场、高速、GDP百亿</a:t>
            </a:r>
          </a:p>
          <a:p>
            <a:r>
              <a:rPr lang="zh-CN" altLang="en-US" sz="2800" dirty="0">
                <a:latin typeface="微软雅黑" panose="020B0503020204020204" charset="-122"/>
                <a:ea typeface="微软雅黑" panose="020B0503020204020204" charset="-122"/>
                <a:cs typeface="微软雅黑" panose="020B0503020204020204" charset="-122"/>
              </a:rPr>
              <a:t>旅游：红色、绿色、蓝色：天眼星空</a:t>
            </a:r>
          </a:p>
          <a:p>
            <a:r>
              <a:rPr lang="zh-CN" altLang="en-US" sz="2800" dirty="0">
                <a:latin typeface="微软雅黑" panose="020B0503020204020204" charset="-122"/>
                <a:ea typeface="微软雅黑" panose="020B0503020204020204" charset="-122"/>
                <a:cs typeface="微软雅黑" panose="020B0503020204020204" charset="-122"/>
              </a:rPr>
              <a:t>行政：中央地方、跨部门、跨学科、跨地区</a:t>
            </a:r>
          </a:p>
          <a:p>
            <a:r>
              <a:rPr lang="zh-CN" altLang="en-US" sz="2800" dirty="0">
                <a:latin typeface="微软雅黑" panose="020B0503020204020204" charset="-122"/>
                <a:ea typeface="微软雅黑" panose="020B0503020204020204" charset="-122"/>
                <a:cs typeface="微软雅黑" panose="020B0503020204020204" charset="-122"/>
              </a:rPr>
              <a:t>贵州：一带一路新亮点，辐射东南亚新坐标 </a:t>
            </a:r>
          </a:p>
        </p:txBody>
      </p:sp>
    </p:spTree>
    <p:extLst>
      <p:ext uri="{BB962C8B-B14F-4D97-AF65-F5344CB8AC3E}">
        <p14:creationId xmlns:p14="http://schemas.microsoft.com/office/powerpoint/2010/main" val="12569128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news.gog.cn/pic/003/018/762/00301876293_e98ec22f.jpg"/>
          <p:cNvPicPr>
            <a:picLocks noChangeAspect="1" noChangeArrowheads="1"/>
          </p:cNvPicPr>
          <p:nvPr/>
        </p:nvPicPr>
        <p:blipFill>
          <a:blip r:embed="rId2" cstate="print"/>
          <a:srcRect/>
          <a:stretch>
            <a:fillRect/>
          </a:stretch>
        </p:blipFill>
        <p:spPr bwMode="auto">
          <a:xfrm>
            <a:off x="6311900" y="1745615"/>
            <a:ext cx="5715000" cy="4019550"/>
          </a:xfrm>
          <a:prstGeom prst="rect">
            <a:avLst/>
          </a:prstGeom>
          <a:noFill/>
        </p:spPr>
      </p:pic>
      <p:sp>
        <p:nvSpPr>
          <p:cNvPr id="38913" name="标题 12289"/>
          <p:cNvSpPr>
            <a:spLocks noGrp="1"/>
          </p:cNvSpPr>
          <p:nvPr>
            <p:ph type="title"/>
          </p:nvPr>
        </p:nvSpPr>
        <p:spPr>
          <a:xfrm>
            <a:off x="350876" y="1756248"/>
            <a:ext cx="5730947" cy="1330325"/>
          </a:xfrm>
          <a:solidFill>
            <a:srgbClr val="FFFFCC"/>
          </a:solidFill>
          <a:ln>
            <a:solidFill>
              <a:srgbClr val="0066FF"/>
            </a:solidFill>
            <a:miter/>
          </a:ln>
        </p:spPr>
        <p:txBody>
          <a:bodyPr wrap="square" lIns="91440" tIns="45720" rIns="91440" bIns="45720" anchor="ctr"/>
          <a:lstStyle/>
          <a:p>
            <a:pPr eaLnBrk="1" hangingPunct="1"/>
            <a:r>
              <a:rPr lang="en-US" altLang="zh-CN" sz="3200" dirty="0" smtClean="0">
                <a:solidFill>
                  <a:srgbClr val="0000FF"/>
                </a:solidFill>
                <a:ea typeface="宋体" panose="02010600030101010101" pitchFamily="2" charset="-122"/>
              </a:rPr>
              <a:t>FAST</a:t>
            </a:r>
            <a:r>
              <a:rPr lang="zh-CN" altLang="en-US" sz="3200" dirty="0" smtClean="0">
                <a:solidFill>
                  <a:srgbClr val="0000FF"/>
                </a:solidFill>
                <a:ea typeface="宋体" panose="02010600030101010101" pitchFamily="2" charset="-122"/>
              </a:rPr>
              <a:t>建设的能源考虑，煤水电每天运行费用电费十万元</a:t>
            </a:r>
            <a:endParaRPr lang="zh-CN" altLang="en-US" sz="3200" dirty="0">
              <a:solidFill>
                <a:srgbClr val="0000FF"/>
              </a:solidFill>
              <a:ea typeface="宋体" panose="02010600030101010101" pitchFamily="2" charset="-122"/>
            </a:endParaRPr>
          </a:p>
        </p:txBody>
      </p:sp>
      <p:sp>
        <p:nvSpPr>
          <p:cNvPr id="38916" name="文本占位符 12291"/>
          <p:cNvSpPr>
            <a:spLocks noGrp="1"/>
          </p:cNvSpPr>
          <p:nvPr/>
        </p:nvSpPr>
        <p:spPr>
          <a:xfrm>
            <a:off x="0" y="4807556"/>
            <a:ext cx="5801360" cy="1295400"/>
          </a:xfrm>
          <a:prstGeom prst="rect">
            <a:avLst/>
          </a:prstGeom>
          <a:solidFill>
            <a:srgbClr val="FFFFCC"/>
          </a:solidFill>
          <a:ln w="9525">
            <a:noFill/>
          </a:ln>
        </p:spPr>
        <p:txBody>
          <a:bodyPr wrap="square" lIns="91440" tIns="45720" rIns="91440" bIns="45720" anchor="t"/>
          <a:lstStyle/>
          <a:p>
            <a:pPr marL="342900" indent="-342900">
              <a:lnSpc>
                <a:spcPct val="90000"/>
              </a:lnSpc>
              <a:spcBef>
                <a:spcPct val="20000"/>
              </a:spcBef>
              <a:buClr>
                <a:schemeClr val="accent1"/>
              </a:buClr>
              <a:buFont typeface="Wingdings" panose="05000000000000000000" pitchFamily="2" charset="2"/>
              <a:buNone/>
            </a:pPr>
            <a:r>
              <a:rPr lang="zh-CN" altLang="en-US" sz="3200" b="1" dirty="0" smtClean="0">
                <a:latin typeface="Arial" panose="020B0604020202020204" pitchFamily="34" charset="0"/>
                <a:ea typeface="宋体" panose="02010600030101010101" pitchFamily="2" charset="-122"/>
              </a:rPr>
              <a:t>绿色</a:t>
            </a:r>
            <a:r>
              <a:rPr lang="en-US" altLang="zh-CN" sz="3200" b="1" dirty="0" smtClean="0">
                <a:ea typeface="宋体" panose="02010600030101010101" pitchFamily="2" charset="-122"/>
              </a:rPr>
              <a:t>:   </a:t>
            </a:r>
            <a:r>
              <a:rPr lang="zh-CN" altLang="en-US" sz="3200" b="1" dirty="0" smtClean="0">
                <a:ea typeface="宋体" panose="02010600030101010101" pitchFamily="2" charset="-122"/>
              </a:rPr>
              <a:t>植物恢复，原生态保护 </a:t>
            </a:r>
            <a:endParaRPr lang="en-US" altLang="zh-CN" sz="3200" b="1" dirty="0" smtClean="0">
              <a:ea typeface="宋体" panose="02010600030101010101" pitchFamily="2" charset="-122"/>
            </a:endParaRPr>
          </a:p>
          <a:p>
            <a:pPr marL="342900" indent="-342900">
              <a:lnSpc>
                <a:spcPct val="90000"/>
              </a:lnSpc>
              <a:spcBef>
                <a:spcPct val="20000"/>
              </a:spcBef>
              <a:buClr>
                <a:schemeClr val="accent1"/>
              </a:buClr>
              <a:buFont typeface="Wingdings" panose="05000000000000000000" pitchFamily="2" charset="2"/>
              <a:buNone/>
            </a:pPr>
            <a:r>
              <a:rPr lang="zh-CN" altLang="en-US" sz="3200" b="1" dirty="0" smtClean="0">
                <a:ea typeface="宋体" panose="02010600030101010101" pitchFamily="2" charset="-122"/>
              </a:rPr>
              <a:t>野生动物：</a:t>
            </a:r>
            <a:r>
              <a:rPr lang="en-US" altLang="zh-CN" sz="3200" b="1" dirty="0" smtClean="0">
                <a:latin typeface="Arial" panose="020B0604020202020204" pitchFamily="34" charset="0"/>
                <a:ea typeface="宋体" panose="02010600030101010101" pitchFamily="2" charset="-122"/>
              </a:rPr>
              <a:t> </a:t>
            </a:r>
            <a:r>
              <a:rPr lang="zh-CN" altLang="en-US" sz="3200" b="1" dirty="0" smtClean="0">
                <a:latin typeface="Arial" panose="020B0604020202020204" pitchFamily="34" charset="0"/>
                <a:ea typeface="宋体" panose="02010600030101010101" pitchFamily="2" charset="-122"/>
              </a:rPr>
              <a:t>猴子，鸟类，蜜蜂 </a:t>
            </a:r>
            <a:endParaRPr lang="zh-CN" altLang="zh-CN" sz="3200" b="1" dirty="0">
              <a:latin typeface="Arial" panose="020B0604020202020204" pitchFamily="34" charset="0"/>
              <a:ea typeface="宋体" panose="02010600030101010101" pitchFamily="2" charset="-122"/>
            </a:endParaRPr>
          </a:p>
        </p:txBody>
      </p:sp>
      <p:sp>
        <p:nvSpPr>
          <p:cNvPr id="2" name="文本框 1"/>
          <p:cNvSpPr txBox="1"/>
          <p:nvPr/>
        </p:nvSpPr>
        <p:spPr>
          <a:xfrm>
            <a:off x="711201" y="228600"/>
            <a:ext cx="10866120" cy="707886"/>
          </a:xfrm>
          <a:prstGeom prst="rect">
            <a:avLst/>
          </a:prstGeom>
          <a:solidFill>
            <a:srgbClr val="FFC000"/>
          </a:solidFill>
        </p:spPr>
        <p:txBody>
          <a:bodyPr wrap="square" rtlCol="0" anchor="t">
            <a:spAutoFit/>
          </a:bodyPr>
          <a:lstStyle/>
          <a:p>
            <a:pPr algn="l"/>
            <a:r>
              <a:rPr lang="zh-CN" altLang="en-US" sz="4000" dirty="0" smtClean="0">
                <a:ea typeface="宋体" panose="02010600030101010101" pitchFamily="2" charset="-122"/>
                <a:sym typeface="+mn-ea"/>
              </a:rPr>
              <a:t>中国天眼的意义：科技旅游，节能、绿色、环保</a:t>
            </a:r>
            <a:endParaRPr lang="zh-CN" altLang="en-US" sz="4000" dirty="0"/>
          </a:p>
        </p:txBody>
      </p:sp>
      <p:sp>
        <p:nvSpPr>
          <p:cNvPr id="6" name="文本占位符 12291"/>
          <p:cNvSpPr>
            <a:spLocks noGrp="1"/>
          </p:cNvSpPr>
          <p:nvPr/>
        </p:nvSpPr>
        <p:spPr>
          <a:xfrm>
            <a:off x="-1" y="3646806"/>
            <a:ext cx="6368903" cy="638116"/>
          </a:xfrm>
          <a:prstGeom prst="rect">
            <a:avLst/>
          </a:prstGeom>
          <a:solidFill>
            <a:srgbClr val="FFFFCC"/>
          </a:solidFill>
          <a:ln w="9525">
            <a:noFill/>
          </a:ln>
        </p:spPr>
        <p:txBody>
          <a:bodyPr wrap="square" lIns="91440" tIns="45720" rIns="91440" bIns="45720" anchor="t"/>
          <a:lstStyle/>
          <a:p>
            <a:pPr marL="342900" indent="-342900">
              <a:lnSpc>
                <a:spcPct val="90000"/>
              </a:lnSpc>
              <a:spcBef>
                <a:spcPct val="20000"/>
              </a:spcBef>
              <a:buClr>
                <a:schemeClr val="accent1"/>
              </a:buClr>
              <a:buFont typeface="Wingdings" panose="05000000000000000000" pitchFamily="2" charset="2"/>
              <a:buNone/>
            </a:pPr>
            <a:r>
              <a:rPr lang="zh-CN" altLang="en-US" sz="3200" b="1" dirty="0" smtClean="0">
                <a:latin typeface="Arial" panose="020B0604020202020204" pitchFamily="34" charset="0"/>
                <a:ea typeface="宋体" panose="02010600030101010101" pitchFamily="2" charset="-122"/>
              </a:rPr>
              <a:t>节能：三十吨馈源，面板打孔减重</a:t>
            </a:r>
            <a:endParaRPr lang="zh-CN" altLang="zh-CN" sz="3200" b="1" dirty="0">
              <a:latin typeface="Arial" panose="020B0604020202020204" pitchFamily="34" charset="0"/>
              <a:ea typeface="宋体" panose="02010600030101010101" pitchFamily="2" charset="-122"/>
            </a:endParaRPr>
          </a:p>
        </p:txBody>
      </p:sp>
      <p:sp>
        <p:nvSpPr>
          <p:cNvPr id="7" name="文本占位符 12291"/>
          <p:cNvSpPr>
            <a:spLocks noGrp="1"/>
          </p:cNvSpPr>
          <p:nvPr/>
        </p:nvSpPr>
        <p:spPr>
          <a:xfrm>
            <a:off x="6606539" y="5064481"/>
            <a:ext cx="5036111" cy="645203"/>
          </a:xfrm>
          <a:prstGeom prst="rect">
            <a:avLst/>
          </a:prstGeom>
          <a:solidFill>
            <a:srgbClr val="FFFFCC"/>
          </a:solidFill>
          <a:ln w="9525">
            <a:noFill/>
          </a:ln>
        </p:spPr>
        <p:txBody>
          <a:bodyPr wrap="square" lIns="91440" tIns="45720" rIns="91440" bIns="45720" anchor="t"/>
          <a:lstStyle/>
          <a:p>
            <a:pPr marL="342900" indent="-342900">
              <a:lnSpc>
                <a:spcPct val="90000"/>
              </a:lnSpc>
              <a:spcBef>
                <a:spcPct val="20000"/>
              </a:spcBef>
              <a:buClr>
                <a:schemeClr val="accent1"/>
              </a:buClr>
              <a:buFont typeface="Wingdings" panose="05000000000000000000" pitchFamily="2" charset="2"/>
              <a:buNone/>
            </a:pPr>
            <a:r>
              <a:rPr lang="zh-CN" altLang="en-US" sz="3200" b="1" dirty="0" smtClean="0">
                <a:latin typeface="Arial" panose="020B0604020202020204" pitchFamily="34" charset="0"/>
                <a:ea typeface="宋体" panose="02010600030101010101" pitchFamily="2" charset="-122"/>
              </a:rPr>
              <a:t>环保： 周围防护区</a:t>
            </a:r>
            <a:r>
              <a:rPr lang="en-US" altLang="zh-CN" sz="3200" b="1" dirty="0" smtClean="0">
                <a:latin typeface="Arial" panose="020B0604020202020204" pitchFamily="34" charset="0"/>
                <a:ea typeface="宋体" panose="02010600030101010101" pitchFamily="2" charset="-122"/>
              </a:rPr>
              <a:t>5km</a:t>
            </a:r>
            <a:r>
              <a:rPr lang="zh-CN" altLang="en-US" sz="3200" b="1" dirty="0" smtClean="0">
                <a:latin typeface="Arial" panose="020B0604020202020204" pitchFamily="34" charset="0"/>
                <a:ea typeface="宋体" panose="02010600030101010101" pitchFamily="2" charset="-122"/>
              </a:rPr>
              <a:t> </a:t>
            </a:r>
            <a:endParaRPr lang="zh-CN" altLang="zh-CN" sz="3200" b="1"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3227515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txBox="1">
            <a:spLocks noGrp="1"/>
          </p:cNvSpPr>
          <p:nvPr/>
        </p:nvSpPr>
        <p:spPr>
          <a:xfrm>
            <a:off x="8077200" y="6356350"/>
            <a:ext cx="2133600" cy="365125"/>
          </a:xfrm>
          <a:prstGeom prst="rect">
            <a:avLst/>
          </a:prstGeom>
          <a:noFill/>
          <a:ln w="9525">
            <a:noFill/>
          </a:ln>
        </p:spPr>
        <p:txBody>
          <a:bodyPr anchor="ctr"/>
          <a:lstStyle/>
          <a:p>
            <a:pPr algn="r" eaLnBrk="0" hangingPunct="0"/>
            <a:fld id="{9A0DB2DC-4C9A-4742-B13C-FB6460FD3503}" type="slidenum">
              <a:rPr lang="en-US" altLang="zh-CN" sz="1200" dirty="0">
                <a:solidFill>
                  <a:srgbClr val="898989"/>
                </a:solidFill>
                <a:latin typeface="Calibri" panose="020F0502020204030204" pitchFamily="34" charset="0"/>
                <a:ea typeface="MS PGothic" panose="020B0600070205080204" pitchFamily="34" charset="-128"/>
              </a:rPr>
              <a:pPr algn="r" eaLnBrk="0" hangingPunct="0"/>
              <a:t>3</a:t>
            </a:fld>
            <a:endParaRPr lang="en-US" altLang="zh-CN" sz="1200" dirty="0">
              <a:solidFill>
                <a:srgbClr val="898989"/>
              </a:solidFill>
              <a:latin typeface="Calibri" panose="020F0502020204030204" pitchFamily="34" charset="0"/>
              <a:ea typeface="MS PGothic" panose="020B0600070205080204" pitchFamily="34" charset="-128"/>
            </a:endParaRPr>
          </a:p>
        </p:txBody>
      </p:sp>
      <p:sp>
        <p:nvSpPr>
          <p:cNvPr id="33795" name="Subtitle 12"/>
          <p:cNvSpPr>
            <a:spLocks noGrp="1"/>
          </p:cNvSpPr>
          <p:nvPr>
            <p:ph type="subTitle"/>
          </p:nvPr>
        </p:nvSpPr>
        <p:spPr>
          <a:xfrm>
            <a:off x="2895600" y="3886200"/>
            <a:ext cx="6400800" cy="1752600"/>
          </a:xfrm>
        </p:spPr>
        <p:txBody>
          <a:bodyPr wrap="square" lIns="91440" tIns="45720" rIns="91440" bIns="45720" anchor="t"/>
          <a:lstStyle>
            <a:lvl1pPr marL="0" lvl="0" indent="0" algn="ctr">
              <a:defRPr/>
            </a:lvl1pPr>
            <a:lvl2pPr marL="457200" lvl="1" indent="0" algn="ctr">
              <a:defRPr/>
            </a:lvl2pPr>
            <a:lvl3pPr marL="914400" lvl="2" indent="0" algn="ctr">
              <a:defRPr/>
            </a:lvl3pPr>
            <a:lvl4pPr marL="1371600" lvl="3" indent="0" algn="ctr">
              <a:defRPr/>
            </a:lvl4pPr>
            <a:lvl5pPr marL="1828800" lvl="4" indent="0" algn="ctr">
              <a:defRPr/>
            </a:lvl5pPr>
          </a:lstStyle>
          <a:p>
            <a:pPr marL="0" lvl="0" indent="0" algn="ctr" eaLnBrk="1" hangingPunct="1">
              <a:buNone/>
            </a:pPr>
            <a:endParaRPr lang="zh-CN" altLang="en-US" dirty="0">
              <a:latin typeface="华文楷体" pitchFamily="2" charset="-122"/>
              <a:ea typeface="华文楷体" pitchFamily="2" charset="-122"/>
            </a:endParaRPr>
          </a:p>
        </p:txBody>
      </p:sp>
      <p:sp>
        <p:nvSpPr>
          <p:cNvPr id="33796" name="灯片编号占位符 3"/>
          <p:cNvSpPr txBox="1">
            <a:spLocks noGrp="1"/>
          </p:cNvSpPr>
          <p:nvPr/>
        </p:nvSpPr>
        <p:spPr>
          <a:xfrm>
            <a:off x="8077200" y="6356350"/>
            <a:ext cx="2133600" cy="365125"/>
          </a:xfrm>
          <a:prstGeom prst="rect">
            <a:avLst/>
          </a:prstGeom>
          <a:noFill/>
          <a:ln w="9525">
            <a:noFill/>
          </a:ln>
        </p:spPr>
        <p:txBody>
          <a:bodyPr anchor="ctr"/>
          <a:lstStyle/>
          <a:p>
            <a:pPr algn="r" eaLnBrk="0" hangingPunct="0"/>
            <a:fld id="{9A0DB2DC-4C9A-4742-B13C-FB6460FD3503}" type="slidenum">
              <a:rPr lang="en-US" altLang="zh-CN" sz="1200" dirty="0">
                <a:solidFill>
                  <a:srgbClr val="898989"/>
                </a:solidFill>
                <a:latin typeface="Calibri" panose="020F0502020204030204" pitchFamily="34" charset="0"/>
                <a:ea typeface="宋体" panose="02010600030101010101" pitchFamily="2" charset="-122"/>
              </a:rPr>
              <a:pPr algn="r" eaLnBrk="0" hangingPunct="0"/>
              <a:t>3</a:t>
            </a:fld>
            <a:endParaRPr lang="en-US" altLang="zh-CN" sz="1200" dirty="0">
              <a:solidFill>
                <a:srgbClr val="898989"/>
              </a:solidFill>
              <a:latin typeface="Calibri" panose="020F0502020204030204" pitchFamily="34" charset="0"/>
              <a:ea typeface="宋体" panose="02010600030101010101" pitchFamily="2" charset="-122"/>
            </a:endParaRPr>
          </a:p>
        </p:txBody>
      </p:sp>
      <p:sp>
        <p:nvSpPr>
          <p:cNvPr id="33798" name="Rectangle 4"/>
          <p:cNvSpPr/>
          <p:nvPr/>
        </p:nvSpPr>
        <p:spPr>
          <a:xfrm>
            <a:off x="5216525" y="433388"/>
            <a:ext cx="2138363" cy="703262"/>
          </a:xfrm>
          <a:prstGeom prst="rect">
            <a:avLst/>
          </a:prstGeom>
          <a:noFill/>
          <a:ln w="9525">
            <a:noFill/>
          </a:ln>
        </p:spPr>
        <p:txBody>
          <a:bodyPr anchor="t"/>
          <a:lstStyle/>
          <a:p>
            <a:pPr eaLnBrk="0" hangingPunct="0"/>
            <a:endParaRPr lang="zh-CN" altLang="en-US" sz="2000" b="1" dirty="0">
              <a:latin typeface="Calibri" panose="020F0502020204030204" pitchFamily="34" charset="0"/>
              <a:ea typeface="黑体" panose="02010609060101010101" pitchFamily="49" charset="-122"/>
            </a:endParaRPr>
          </a:p>
        </p:txBody>
      </p:sp>
      <p:sp>
        <p:nvSpPr>
          <p:cNvPr id="33799" name="Rectangle 6"/>
          <p:cNvSpPr/>
          <p:nvPr/>
        </p:nvSpPr>
        <p:spPr>
          <a:xfrm>
            <a:off x="5519738" y="1065213"/>
            <a:ext cx="128270" cy="307340"/>
          </a:xfrm>
          <a:prstGeom prst="rect">
            <a:avLst/>
          </a:prstGeom>
          <a:noFill/>
          <a:ln w="9525">
            <a:noFill/>
          </a:ln>
        </p:spPr>
        <p:txBody>
          <a:bodyPr wrap="none" lIns="0" tIns="0" rIns="0" bIns="0" anchor="t">
            <a:spAutoFit/>
          </a:bodyPr>
          <a:lstStyle/>
          <a:p>
            <a:pPr eaLnBrk="0" hangingPunct="0"/>
            <a:r>
              <a:rPr lang="en-US" altLang="zh-CN" sz="2000" b="1" dirty="0">
                <a:latin typeface="黑体" panose="02010609060101010101" pitchFamily="49" charset="-122"/>
                <a:ea typeface="黑体" panose="02010609060101010101" pitchFamily="49" charset="-122"/>
              </a:rPr>
              <a:t> </a:t>
            </a:r>
            <a:endParaRPr lang="en-US" altLang="zh-CN" sz="2000" dirty="0">
              <a:solidFill>
                <a:schemeClr val="bg1"/>
              </a:solidFill>
              <a:latin typeface="黑体" panose="02010609060101010101" pitchFamily="49" charset="-122"/>
              <a:ea typeface="黑体" panose="02010609060101010101" pitchFamily="49" charset="-122"/>
            </a:endParaRPr>
          </a:p>
        </p:txBody>
      </p:sp>
      <p:pic>
        <p:nvPicPr>
          <p:cNvPr id="33800" name="Picture 113" descr="telescopes-1875"/>
          <p:cNvPicPr>
            <a:picLocks noChangeAspect="1"/>
          </p:cNvPicPr>
          <p:nvPr/>
        </p:nvPicPr>
        <p:blipFill>
          <a:blip r:embed="rId3" cstate="print"/>
          <a:stretch>
            <a:fillRect/>
          </a:stretch>
        </p:blipFill>
        <p:spPr>
          <a:xfrm>
            <a:off x="1201420" y="1638300"/>
            <a:ext cx="2601595" cy="3602990"/>
          </a:xfrm>
          <a:prstGeom prst="rect">
            <a:avLst/>
          </a:prstGeom>
          <a:noFill/>
          <a:ln w="9525">
            <a:noFill/>
          </a:ln>
        </p:spPr>
      </p:pic>
      <p:pic>
        <p:nvPicPr>
          <p:cNvPr id="33801" name="Picture 111" descr="FAST鸟瞰图2"/>
          <p:cNvPicPr>
            <a:picLocks noChangeAspect="1"/>
          </p:cNvPicPr>
          <p:nvPr/>
        </p:nvPicPr>
        <p:blipFill>
          <a:blip r:embed="rId4" cstate="print"/>
          <a:stretch>
            <a:fillRect/>
          </a:stretch>
        </p:blipFill>
        <p:spPr>
          <a:xfrm>
            <a:off x="4079350" y="1521337"/>
            <a:ext cx="7385050" cy="5219700"/>
          </a:xfrm>
          <a:prstGeom prst="rect">
            <a:avLst/>
          </a:prstGeom>
          <a:noFill/>
          <a:ln w="9525">
            <a:noFill/>
          </a:ln>
        </p:spPr>
      </p:pic>
      <p:pic>
        <p:nvPicPr>
          <p:cNvPr id="33802" name="Picture 4" descr="fastline"/>
          <p:cNvPicPr>
            <a:picLocks noChangeAspect="1"/>
          </p:cNvPicPr>
          <p:nvPr/>
        </p:nvPicPr>
        <p:blipFill>
          <a:blip r:embed="rId5" cstate="print"/>
          <a:stretch>
            <a:fillRect/>
          </a:stretch>
        </p:blipFill>
        <p:spPr>
          <a:xfrm>
            <a:off x="9975059" y="171292"/>
            <a:ext cx="1465574" cy="1088547"/>
          </a:xfrm>
          <a:prstGeom prst="rect">
            <a:avLst/>
          </a:prstGeom>
          <a:noFill/>
          <a:ln w="9525">
            <a:noFill/>
          </a:ln>
        </p:spPr>
      </p:pic>
      <p:sp>
        <p:nvSpPr>
          <p:cNvPr id="44044" name="Content Placeholder 5"/>
          <p:cNvSpPr txBox="1"/>
          <p:nvPr/>
        </p:nvSpPr>
        <p:spPr>
          <a:xfrm>
            <a:off x="4054909" y="1638300"/>
            <a:ext cx="7399020" cy="1327638"/>
          </a:xfrm>
          <a:prstGeom prst="rect">
            <a:avLst/>
          </a:prstGeom>
          <a:solidFill>
            <a:srgbClr val="CCFFCC"/>
          </a:solidFill>
          <a:ln w="9525">
            <a:noFill/>
          </a:ln>
        </p:spPr>
        <p:txBody>
          <a:bodyPr anchor="t"/>
          <a:lstStyle/>
          <a:p>
            <a:pPr eaLnBrk="0" hangingPunct="0"/>
            <a:r>
              <a:rPr lang="en-US" altLang="zh-CN" sz="2800" b="1" dirty="0" smtClean="0">
                <a:latin typeface="Times New Roman" panose="02020603050405020304" pitchFamily="18" charset="0"/>
                <a:ea typeface="黑体" panose="02010609060101010101" pitchFamily="49" charset="-122"/>
              </a:rPr>
              <a:t>Three </a:t>
            </a:r>
            <a:r>
              <a:rPr lang="en-US" altLang="zh-CN" sz="2800" b="1" dirty="0" err="1" smtClean="0">
                <a:latin typeface="Times New Roman" panose="02020603050405020304" pitchFamily="18" charset="0"/>
                <a:ea typeface="黑体" panose="02010609060101010101" pitchFamily="49" charset="-122"/>
              </a:rPr>
              <a:t>renovative</a:t>
            </a:r>
            <a:r>
              <a:rPr lang="en-US" altLang="zh-CN" sz="2800" b="1" dirty="0" smtClean="0">
                <a:latin typeface="Times New Roman" panose="02020603050405020304" pitchFamily="18" charset="0"/>
                <a:ea typeface="黑体" panose="02010609060101010101" pitchFamily="49" charset="-122"/>
              </a:rPr>
              <a:t> features</a:t>
            </a:r>
            <a:r>
              <a:rPr lang="zh-CN" altLang="en-US" sz="2800" b="1" dirty="0" smtClean="0">
                <a:latin typeface="Times New Roman" panose="02020603050405020304" pitchFamily="18" charset="0"/>
                <a:ea typeface="黑体" panose="02010609060101010101" pitchFamily="49" charset="-122"/>
              </a:rPr>
              <a:t>：  </a:t>
            </a:r>
            <a:r>
              <a:rPr lang="en-US" altLang="zh-CN" sz="2800" b="1" dirty="0" smtClean="0">
                <a:latin typeface="Times New Roman" panose="02020603050405020304" pitchFamily="18" charset="0"/>
                <a:ea typeface="黑体" panose="02010609060101010101" pitchFamily="49" charset="-122"/>
              </a:rPr>
              <a:t>  </a:t>
            </a:r>
          </a:p>
          <a:p>
            <a:pPr eaLnBrk="0" hangingPunct="0"/>
            <a:r>
              <a:rPr lang="en-US" altLang="zh-CN" sz="2800" b="1" dirty="0" smtClean="0">
                <a:solidFill>
                  <a:srgbClr val="FF6600"/>
                </a:solidFill>
                <a:latin typeface="Times New Roman" panose="02020603050405020304" pitchFamily="18" charset="0"/>
                <a:ea typeface="黑体" panose="02010609060101010101" pitchFamily="49" charset="-122"/>
              </a:rPr>
              <a:t>1</a:t>
            </a:r>
            <a:r>
              <a:rPr lang="en-US" altLang="zh-CN" sz="2800" b="1" dirty="0">
                <a:solidFill>
                  <a:srgbClr val="FF6600"/>
                </a:solidFill>
                <a:latin typeface="Times New Roman" panose="02020603050405020304" pitchFamily="18" charset="0"/>
                <a:ea typeface="黑体" panose="02010609060101010101" pitchFamily="49" charset="-122"/>
              </a:rPr>
              <a:t>.  </a:t>
            </a:r>
            <a:r>
              <a:rPr lang="en-US" altLang="zh-CN" sz="2800" b="1" dirty="0" smtClean="0">
                <a:solidFill>
                  <a:srgbClr val="FF6600"/>
                </a:solidFill>
                <a:latin typeface="Times New Roman" panose="02020603050405020304" pitchFamily="18" charset="0"/>
                <a:ea typeface="黑体" panose="02010609060101010101" pitchFamily="49" charset="-122"/>
              </a:rPr>
              <a:t>Unique Karst geology</a:t>
            </a:r>
            <a:r>
              <a:rPr lang="zh-CN" altLang="en-US" sz="2800" b="1" dirty="0" smtClean="0">
                <a:solidFill>
                  <a:srgbClr val="FF6600"/>
                </a:solidFill>
                <a:latin typeface="Times New Roman" panose="02020603050405020304" pitchFamily="18" charset="0"/>
                <a:ea typeface="黑体" panose="02010609060101010101" pitchFamily="49" charset="-122"/>
              </a:rPr>
              <a:t>； </a:t>
            </a:r>
            <a:r>
              <a:rPr lang="en-US" altLang="zh-CN" sz="2800" b="1" dirty="0">
                <a:solidFill>
                  <a:srgbClr val="FF6600"/>
                </a:solidFill>
                <a:latin typeface="Times New Roman" panose="02020603050405020304" pitchFamily="18" charset="0"/>
                <a:ea typeface="黑体" panose="02010609060101010101" pitchFamily="49" charset="-122"/>
              </a:rPr>
              <a:t>2. </a:t>
            </a:r>
            <a:r>
              <a:rPr lang="en-US" altLang="zh-CN" sz="2800" b="1" dirty="0" smtClean="0">
                <a:solidFill>
                  <a:srgbClr val="FF6600"/>
                </a:solidFill>
                <a:latin typeface="Times New Roman" panose="02020603050405020304" pitchFamily="18" charset="0"/>
                <a:ea typeface="黑体" panose="02010609060101010101" pitchFamily="49" charset="-122"/>
              </a:rPr>
              <a:t>Active reflector;   </a:t>
            </a:r>
            <a:r>
              <a:rPr lang="zh-CN" altLang="en-US" sz="2800" b="1" dirty="0" smtClean="0">
                <a:solidFill>
                  <a:srgbClr val="FF6600"/>
                </a:solidFill>
                <a:latin typeface="Times New Roman" panose="02020603050405020304" pitchFamily="18" charset="0"/>
                <a:ea typeface="黑体" panose="02010609060101010101" pitchFamily="49" charset="-122"/>
              </a:rPr>
              <a:t> </a:t>
            </a:r>
            <a:r>
              <a:rPr lang="en-US" altLang="zh-CN" sz="2800" b="1" dirty="0">
                <a:solidFill>
                  <a:srgbClr val="FF6600"/>
                </a:solidFill>
                <a:latin typeface="Times New Roman" panose="02020603050405020304" pitchFamily="18" charset="0"/>
                <a:ea typeface="黑体" panose="02010609060101010101" pitchFamily="49" charset="-122"/>
              </a:rPr>
              <a:t>3. </a:t>
            </a:r>
            <a:r>
              <a:rPr lang="en-US" altLang="zh-CN" sz="2800" b="1" dirty="0" smtClean="0">
                <a:solidFill>
                  <a:srgbClr val="FF6600"/>
                </a:solidFill>
                <a:latin typeface="Times New Roman" panose="02020603050405020304" pitchFamily="18" charset="0"/>
                <a:ea typeface="黑体" panose="02010609060101010101" pitchFamily="49" charset="-122"/>
              </a:rPr>
              <a:t> AI feedback receiving system</a:t>
            </a:r>
            <a:endParaRPr lang="en-US" altLang="zh-CN" sz="2800" b="1" dirty="0">
              <a:solidFill>
                <a:srgbClr val="FF6600"/>
              </a:solidFill>
              <a:latin typeface="Times New Roman" panose="02020603050405020304" pitchFamily="18" charset="0"/>
              <a:ea typeface="黑体" panose="02010609060101010101" pitchFamily="49" charset="-122"/>
            </a:endParaRPr>
          </a:p>
          <a:p>
            <a:pPr eaLnBrk="0" hangingPunct="0"/>
            <a:endParaRPr lang="en-US" altLang="zh-CN" sz="2800" b="1" dirty="0">
              <a:solidFill>
                <a:srgbClr val="FF6600"/>
              </a:solidFill>
              <a:latin typeface="Times New Roman" panose="02020603050405020304" pitchFamily="18" charset="0"/>
              <a:ea typeface="黑体" panose="02010609060101010101" pitchFamily="49" charset="-122"/>
            </a:endParaRPr>
          </a:p>
          <a:p>
            <a:pPr eaLnBrk="0" hangingPunct="0">
              <a:buFont typeface="Wingdings" panose="05000000000000000000" pitchFamily="2" charset="2"/>
              <a:buChar char="§"/>
            </a:pPr>
            <a:endParaRPr lang="en-US" altLang="zh-CN" sz="2800" b="1" dirty="0">
              <a:solidFill>
                <a:srgbClr val="FF6600"/>
              </a:solidFill>
              <a:latin typeface="Times New Roman" panose="02020603050405020304" pitchFamily="18" charset="0"/>
              <a:ea typeface="黑体" panose="02010609060101010101" pitchFamily="49" charset="-122"/>
            </a:endParaRPr>
          </a:p>
          <a:p>
            <a:pPr eaLnBrk="0" hangingPunct="0">
              <a:buFont typeface="Wingdings" panose="05000000000000000000" pitchFamily="2" charset="2"/>
              <a:buChar char="§"/>
            </a:pPr>
            <a:endParaRPr lang="zh-CN" altLang="en-US" sz="2800" dirty="0">
              <a:solidFill>
                <a:srgbClr val="FF6600"/>
              </a:solidFill>
              <a:latin typeface="楷体_GB2312" panose="02010609030101010101" charset="-122"/>
              <a:ea typeface="楷体_GB2312" panose="02010609030101010101" charset="-122"/>
            </a:endParaRPr>
          </a:p>
        </p:txBody>
      </p:sp>
      <p:sp>
        <p:nvSpPr>
          <p:cNvPr id="33805" name="TextBox 13"/>
          <p:cNvSpPr txBox="1"/>
          <p:nvPr/>
        </p:nvSpPr>
        <p:spPr>
          <a:xfrm>
            <a:off x="1517650" y="5549900"/>
            <a:ext cx="1600835" cy="645160"/>
          </a:xfrm>
          <a:prstGeom prst="rect">
            <a:avLst/>
          </a:prstGeom>
          <a:noFill/>
          <a:ln w="25400" cap="flat" cmpd="sng">
            <a:solidFill>
              <a:srgbClr val="FF0000"/>
            </a:solidFill>
            <a:prstDash val="solid"/>
            <a:miter/>
            <a:headEnd type="none" w="med" len="med"/>
            <a:tailEnd type="none" w="med" len="med"/>
          </a:ln>
        </p:spPr>
        <p:txBody>
          <a:bodyPr wrap="none" anchor="t">
            <a:spAutoFit/>
          </a:bodyPr>
          <a:lstStyle/>
          <a:p>
            <a:pPr eaLnBrk="0" hangingPunct="0"/>
            <a:r>
              <a:rPr lang="zh-CN" altLang="en-US" b="1" dirty="0" smtClean="0">
                <a:solidFill>
                  <a:srgbClr val="FF0000"/>
                </a:solidFill>
                <a:latin typeface="Times New Roman" panose="02020603050405020304" pitchFamily="18" charset="0"/>
                <a:ea typeface="宋体" panose="02010600030101010101" pitchFamily="2" charset="-122"/>
              </a:rPr>
              <a:t>美国阿雷西博</a:t>
            </a:r>
            <a:endParaRPr lang="en-US" altLang="zh-CN" b="1" dirty="0" smtClean="0">
              <a:solidFill>
                <a:srgbClr val="FF0000"/>
              </a:solidFill>
              <a:latin typeface="Times New Roman" panose="02020603050405020304" pitchFamily="18" charset="0"/>
              <a:ea typeface="宋体" panose="02010600030101010101" pitchFamily="2" charset="-122"/>
            </a:endParaRPr>
          </a:p>
          <a:p>
            <a:pPr eaLnBrk="0" hangingPunct="0"/>
            <a:r>
              <a:rPr lang="zh-CN" altLang="en-US" b="1" dirty="0" smtClean="0">
                <a:solidFill>
                  <a:srgbClr val="FF0000"/>
                </a:solidFill>
                <a:latin typeface="Times New Roman" panose="02020603050405020304" pitchFamily="18" charset="0"/>
                <a:ea typeface="宋体" panose="02010600030101010101" pitchFamily="2" charset="-122"/>
              </a:rPr>
              <a:t>Arecibo </a:t>
            </a:r>
            <a:r>
              <a:rPr lang="en-US" altLang="zh-CN" b="1" dirty="0">
                <a:solidFill>
                  <a:srgbClr val="FF0000"/>
                </a:solidFill>
                <a:latin typeface="Times New Roman" panose="02020603050405020304" pitchFamily="18" charset="0"/>
                <a:ea typeface="MS PGothic" panose="020B0600070205080204" pitchFamily="34" charset="-128"/>
              </a:rPr>
              <a:t>305 </a:t>
            </a:r>
            <a:r>
              <a:rPr lang="zh-CN" altLang="en-US" b="1" dirty="0">
                <a:solidFill>
                  <a:srgbClr val="FF0000"/>
                </a:solidFill>
                <a:latin typeface="Times New Roman" panose="02020603050405020304" pitchFamily="18" charset="0"/>
                <a:ea typeface="宋体" panose="02010600030101010101" pitchFamily="2" charset="-122"/>
              </a:rPr>
              <a:t>m</a:t>
            </a:r>
            <a:endParaRPr lang="zh-CN" altLang="en-US" b="1" dirty="0">
              <a:solidFill>
                <a:srgbClr val="FF0000"/>
              </a:solidFill>
              <a:latin typeface="Arial" panose="020B0604020202020204" pitchFamily="34" charset="0"/>
              <a:ea typeface="MS PGothic" panose="020B0600070205080204" pitchFamily="34" charset="-128"/>
            </a:endParaRPr>
          </a:p>
        </p:txBody>
      </p:sp>
      <p:sp>
        <p:nvSpPr>
          <p:cNvPr id="44047" name="TextBox 14"/>
          <p:cNvSpPr txBox="1"/>
          <p:nvPr/>
        </p:nvSpPr>
        <p:spPr>
          <a:xfrm>
            <a:off x="4178598" y="6108901"/>
            <a:ext cx="7230140" cy="646331"/>
          </a:xfrm>
          <a:prstGeom prst="rect">
            <a:avLst/>
          </a:prstGeom>
          <a:solidFill>
            <a:srgbClr val="FFFF00"/>
          </a:solidFill>
          <a:ln w="25400" cap="flat" cmpd="sng">
            <a:solidFill>
              <a:srgbClr val="FF0000"/>
            </a:solidFill>
            <a:prstDash val="solid"/>
            <a:miter/>
            <a:headEnd type="none" w="med" len="med"/>
            <a:tailEnd type="none" w="med" len="med"/>
          </a:ln>
        </p:spPr>
        <p:txBody>
          <a:bodyPr wrap="square" anchor="t">
            <a:spAutoFit/>
          </a:bodyPr>
          <a:lstStyle/>
          <a:p>
            <a:pPr algn="ctr" eaLnBrk="0" hangingPunct="0"/>
            <a:r>
              <a:rPr lang="en-US" altLang="zh-CN" sz="3600" b="1" dirty="0" smtClean="0">
                <a:solidFill>
                  <a:srgbClr val="FF0000"/>
                </a:solidFill>
                <a:latin typeface="Times New Roman" panose="02020603050405020304" pitchFamily="18" charset="0"/>
                <a:ea typeface="MS PGothic" panose="020B0600070205080204" pitchFamily="34" charset="-128"/>
              </a:rPr>
              <a:t>FAST</a:t>
            </a:r>
            <a:r>
              <a:rPr lang="zh-CN" altLang="en-US" sz="3600" b="1" dirty="0" smtClean="0">
                <a:solidFill>
                  <a:srgbClr val="FF0000"/>
                </a:solidFill>
                <a:latin typeface="Times New Roman" panose="02020603050405020304" pitchFamily="18" charset="0"/>
                <a:ea typeface="MS PGothic" panose="020B0600070205080204" pitchFamily="34" charset="-128"/>
              </a:rPr>
              <a:t>：</a:t>
            </a:r>
            <a:r>
              <a:rPr lang="en-US" altLang="zh-CN" sz="3600" b="1" dirty="0" smtClean="0">
                <a:solidFill>
                  <a:srgbClr val="FF0000"/>
                </a:solidFill>
                <a:latin typeface="Times New Roman" panose="02020603050405020304" pitchFamily="18" charset="0"/>
                <a:ea typeface="MS PGothic" panose="020B0600070205080204" pitchFamily="34" charset="-128"/>
              </a:rPr>
              <a:t>500 </a:t>
            </a:r>
            <a:r>
              <a:rPr lang="zh-CN" altLang="en-US" sz="3600" b="1" dirty="0">
                <a:solidFill>
                  <a:srgbClr val="FF0000"/>
                </a:solidFill>
                <a:latin typeface="Times New Roman" panose="02020603050405020304" pitchFamily="18" charset="0"/>
                <a:ea typeface="MS PGothic" panose="020B0600070205080204" pitchFamily="34" charset="-128"/>
              </a:rPr>
              <a:t>米</a:t>
            </a:r>
            <a:r>
              <a:rPr lang="zh-CN" altLang="en-US" sz="3600" b="1" dirty="0">
                <a:solidFill>
                  <a:srgbClr val="FF0000"/>
                </a:solidFill>
                <a:latin typeface="Times New Roman" panose="02020603050405020304" pitchFamily="18" charset="0"/>
                <a:ea typeface="宋体" panose="02010600030101010101" pitchFamily="2" charset="-122"/>
              </a:rPr>
              <a:t>口径球面射电望远镜</a:t>
            </a:r>
            <a:endParaRPr lang="zh-CN" altLang="en-US" sz="3600" b="1" dirty="0">
              <a:solidFill>
                <a:srgbClr val="FF0000"/>
              </a:solidFill>
              <a:latin typeface="Arial" panose="020B0604020202020204" pitchFamily="34" charset="0"/>
              <a:ea typeface="MS PGothic" panose="020B0600070205080204" pitchFamily="34" charset="-128"/>
            </a:endParaRPr>
          </a:p>
        </p:txBody>
      </p:sp>
      <p:sp>
        <p:nvSpPr>
          <p:cNvPr id="44048" name="Text Box 16"/>
          <p:cNvSpPr txBox="1"/>
          <p:nvPr/>
        </p:nvSpPr>
        <p:spPr>
          <a:xfrm>
            <a:off x="1202055" y="189230"/>
            <a:ext cx="7867650" cy="1077218"/>
          </a:xfrm>
          <a:prstGeom prst="rect">
            <a:avLst/>
          </a:prstGeom>
          <a:solidFill>
            <a:srgbClr val="FFC000"/>
          </a:solidFill>
          <a:ln w="9525">
            <a:noFill/>
          </a:ln>
        </p:spPr>
        <p:txBody>
          <a:bodyPr wrap="square">
            <a:spAutoFit/>
          </a:bodyPr>
          <a:lstStyle/>
          <a:p>
            <a:pPr algn="ctr">
              <a:defRPr/>
            </a:pPr>
            <a:r>
              <a:rPr kumimoji="0" lang="en-US" altLang="zh-CN" sz="40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1. </a:t>
            </a:r>
            <a:r>
              <a:rPr lang="en-US" altLang="zh-CN" sz="4000" b="1" noProof="1" smtClean="0">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FAST (</a:t>
            </a:r>
            <a:r>
              <a:rPr kumimoji="0" lang="zh-CN" altLang="en-US" sz="4000" b="1" kern="1200" cap="none" spc="0" normalizeH="0" baseline="0" noProof="1" smtClean="0">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中国</a:t>
            </a:r>
            <a:r>
              <a:rPr kumimoji="0" lang="zh-CN" altLang="en-US" sz="40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天</a:t>
            </a:r>
            <a:r>
              <a:rPr kumimoji="0" lang="zh-CN" altLang="en-US" sz="4000" b="1" kern="1200" cap="none" spc="0" normalizeH="0" baseline="0" noProof="1" smtClean="0">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眼</a:t>
            </a:r>
            <a:r>
              <a:rPr lang="en-US" altLang="zh-CN" sz="4000" b="1" noProof="1" smtClean="0">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kumimoji="0" lang="en-US" altLang="zh-CN" sz="4000" b="1" kern="1200" cap="none" spc="0" normalizeH="0" baseline="0" noProof="1" smtClean="0">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Introduction</a:t>
            </a:r>
            <a:endParaRPr kumimoji="0" lang="zh-CN" altLang="en-US" sz="40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marR="0" algn="ctr" defTabSz="914400">
              <a:buClrTx/>
              <a:buSzTx/>
              <a:buFontTx/>
              <a:buNone/>
              <a:defRPr/>
            </a:pPr>
            <a:r>
              <a:rPr kumimoji="0" lang="en-US" altLang="x-none" sz="24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F</a:t>
            </a:r>
            <a:r>
              <a:rPr kumimoji="0" lang="en-US" altLang="x-none"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ive-hundred-meter </a:t>
            </a:r>
            <a:r>
              <a:rPr kumimoji="0" lang="en-US" altLang="x-none" sz="24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A</a:t>
            </a:r>
            <a:r>
              <a:rPr kumimoji="0" lang="en-US" altLang="x-none" sz="2400" b="1" kern="1200" cap="none" spc="0" normalizeH="0" baseline="0" noProof="0" dirty="0">
                <a:effectLst>
                  <a:outerShdw blurRad="38100" dist="38100" dir="2700000">
                    <a:srgbClr val="C0C0C0"/>
                  </a:outerShdw>
                </a:effectLst>
                <a:latin typeface="Times New Roman" panose="02020603050405020304" pitchFamily="18" charset="0"/>
                <a:ea typeface="华文楷体" pitchFamily="2" charset="-122"/>
                <a:cs typeface="+mn-cs"/>
                <a:sym typeface="+mn-ea"/>
              </a:rPr>
              <a:t>perture </a:t>
            </a:r>
            <a:r>
              <a:rPr kumimoji="0" lang="en-US" altLang="x-none" sz="24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S</a:t>
            </a:r>
            <a:r>
              <a:rPr kumimoji="0" lang="en-US" altLang="x-none"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pherical radio </a:t>
            </a:r>
            <a:r>
              <a:rPr kumimoji="0" lang="en-US" altLang="x-none" sz="24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华文楷体" pitchFamily="2" charset="-122"/>
                <a:cs typeface="+mn-ea"/>
                <a:sym typeface="+mn-ea"/>
              </a:rPr>
              <a:t>T</a:t>
            </a:r>
            <a:r>
              <a:rPr kumimoji="0" lang="en-US" altLang="x-none"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elescope </a:t>
            </a:r>
            <a:endParaRPr kumimoji="0" lang="en-US" altLang="x-none"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cs"/>
              <a:sym typeface="+mn-ea"/>
            </a:endParaRPr>
          </a:p>
        </p:txBody>
      </p:sp>
      <p:pic>
        <p:nvPicPr>
          <p:cNvPr id="33797" name="Picture 3" descr="AO air closer"/>
          <p:cNvPicPr>
            <a:picLocks noChangeAspect="1"/>
          </p:cNvPicPr>
          <p:nvPr/>
        </p:nvPicPr>
        <p:blipFill>
          <a:blip r:embed="rId6" cstate="print"/>
          <a:stretch>
            <a:fillRect/>
          </a:stretch>
        </p:blipFill>
        <p:spPr>
          <a:xfrm>
            <a:off x="1201420" y="4793475"/>
            <a:ext cx="2611438" cy="1874837"/>
          </a:xfrm>
          <a:prstGeom prst="rect">
            <a:avLst/>
          </a:prstGeom>
          <a:noFill/>
          <a:ln w="9525">
            <a:noFill/>
          </a:ln>
        </p:spPr>
      </p:pic>
      <p:sp>
        <p:nvSpPr>
          <p:cNvPr id="18" name="TextBox 12"/>
          <p:cNvSpPr txBox="1"/>
          <p:nvPr/>
        </p:nvSpPr>
        <p:spPr>
          <a:xfrm>
            <a:off x="1202586" y="4070496"/>
            <a:ext cx="1732205" cy="646331"/>
          </a:xfrm>
          <a:prstGeom prst="rect">
            <a:avLst/>
          </a:prstGeom>
          <a:solidFill>
            <a:srgbClr val="FFFF00"/>
          </a:solidFill>
          <a:ln w="25400" cap="flat" cmpd="sng">
            <a:solidFill>
              <a:srgbClr val="FF0000"/>
            </a:solidFill>
            <a:prstDash val="solid"/>
            <a:miter/>
            <a:headEnd type="none" w="med" len="med"/>
            <a:tailEnd type="none" w="med" len="med"/>
          </a:ln>
        </p:spPr>
        <p:txBody>
          <a:bodyPr wrap="none" anchor="t">
            <a:spAutoFit/>
          </a:bodyPr>
          <a:lstStyle/>
          <a:p>
            <a:pPr eaLnBrk="0" hangingPunct="0"/>
            <a:r>
              <a:rPr lang="en-US" altLang="zh-CN" b="1" dirty="0" smtClean="0">
                <a:solidFill>
                  <a:srgbClr val="FF0000"/>
                </a:solidFill>
                <a:latin typeface="Times New Roman" panose="02020603050405020304" pitchFamily="18" charset="0"/>
                <a:ea typeface="宋体" panose="02010600030101010101" pitchFamily="2" charset="-122"/>
              </a:rPr>
              <a:t>US  </a:t>
            </a:r>
            <a:r>
              <a:rPr lang="zh-CN" altLang="en-US" b="1" dirty="0" smtClean="0">
                <a:solidFill>
                  <a:srgbClr val="FF0000"/>
                </a:solidFill>
                <a:latin typeface="Times New Roman" panose="02020603050405020304" pitchFamily="18" charset="0"/>
                <a:ea typeface="宋体" panose="02010600030101010101" pitchFamily="2" charset="-122"/>
              </a:rPr>
              <a:t>GBT </a:t>
            </a:r>
            <a:r>
              <a:rPr lang="en-US" altLang="zh-CN" b="1" dirty="0" smtClean="0">
                <a:solidFill>
                  <a:srgbClr val="FF0000"/>
                </a:solidFill>
                <a:latin typeface="Times New Roman" panose="02020603050405020304" pitchFamily="18" charset="0"/>
                <a:ea typeface="MS PGothic" panose="020B0600070205080204" pitchFamily="34" charset="-128"/>
              </a:rPr>
              <a:t>100 </a:t>
            </a:r>
            <a:r>
              <a:rPr lang="zh-CN" altLang="en-US" b="1" dirty="0" smtClean="0">
                <a:solidFill>
                  <a:srgbClr val="FF0000"/>
                </a:solidFill>
                <a:latin typeface="Times New Roman" panose="02020603050405020304" pitchFamily="18" charset="0"/>
                <a:ea typeface="宋体" panose="02010600030101010101" pitchFamily="2" charset="-122"/>
              </a:rPr>
              <a:t>m</a:t>
            </a:r>
            <a:endParaRPr lang="en-US" altLang="zh-CN" b="1" dirty="0" smtClean="0">
              <a:solidFill>
                <a:srgbClr val="FF0000"/>
              </a:solidFill>
              <a:latin typeface="Times New Roman" panose="02020603050405020304" pitchFamily="18" charset="0"/>
              <a:ea typeface="宋体" panose="02010600030101010101" pitchFamily="2" charset="-122"/>
            </a:endParaRPr>
          </a:p>
          <a:p>
            <a:pPr eaLnBrk="0" hangingPunct="0"/>
            <a:r>
              <a:rPr lang="en-US" altLang="zh-CN" b="1" dirty="0" smtClean="0">
                <a:solidFill>
                  <a:srgbClr val="FF0000"/>
                </a:solidFill>
                <a:latin typeface="Times New Roman" panose="02020603050405020304" pitchFamily="18" charset="0"/>
                <a:ea typeface="宋体" panose="02010600030101010101" pitchFamily="2" charset="-122"/>
              </a:rPr>
              <a:t>Radio telescope</a:t>
            </a:r>
            <a:endParaRPr lang="zh-CN" altLang="en-US" b="1" dirty="0">
              <a:solidFill>
                <a:srgbClr val="FF0000"/>
              </a:solidFill>
              <a:latin typeface="Arial" panose="020B0604020202020204" pitchFamily="34" charset="0"/>
              <a:ea typeface="MS PGothic" panose="020B0600070205080204" pitchFamily="34" charset="-128"/>
            </a:endParaRPr>
          </a:p>
        </p:txBody>
      </p:sp>
      <p:sp>
        <p:nvSpPr>
          <p:cNvPr id="33804" name="TextBox 12"/>
          <p:cNvSpPr txBox="1"/>
          <p:nvPr/>
        </p:nvSpPr>
        <p:spPr>
          <a:xfrm>
            <a:off x="1188411" y="6012711"/>
            <a:ext cx="2033570" cy="646331"/>
          </a:xfrm>
          <a:prstGeom prst="rect">
            <a:avLst/>
          </a:prstGeom>
          <a:solidFill>
            <a:srgbClr val="FFFF00"/>
          </a:solidFill>
          <a:ln w="25400" cap="flat" cmpd="sng">
            <a:solidFill>
              <a:srgbClr val="FF0000"/>
            </a:solidFill>
            <a:prstDash val="solid"/>
            <a:miter/>
            <a:headEnd type="none" w="med" len="med"/>
            <a:tailEnd type="none" w="med" len="med"/>
          </a:ln>
        </p:spPr>
        <p:txBody>
          <a:bodyPr wrap="none" anchor="t">
            <a:spAutoFit/>
          </a:bodyPr>
          <a:lstStyle/>
          <a:p>
            <a:pPr eaLnBrk="0" hangingPunct="0"/>
            <a:r>
              <a:rPr lang="en-US" altLang="zh-CN" b="1" dirty="0" smtClean="0">
                <a:solidFill>
                  <a:srgbClr val="FF0000"/>
                </a:solidFill>
                <a:latin typeface="Times New Roman" panose="02020603050405020304" pitchFamily="18" charset="0"/>
                <a:ea typeface="宋体" panose="02010600030101010101" pitchFamily="2" charset="-122"/>
              </a:rPr>
              <a:t>US </a:t>
            </a:r>
            <a:r>
              <a:rPr lang="en-US" altLang="zh-CN" b="1" dirty="0">
                <a:solidFill>
                  <a:srgbClr val="FF0000"/>
                </a:solidFill>
                <a:latin typeface="Times New Roman" panose="02020603050405020304" pitchFamily="18" charset="0"/>
                <a:ea typeface="宋体" panose="02010600030101010101" pitchFamily="2" charset="-122"/>
              </a:rPr>
              <a:t>A</a:t>
            </a:r>
            <a:r>
              <a:rPr lang="en-US" altLang="zh-CN" b="1" dirty="0" smtClean="0">
                <a:solidFill>
                  <a:srgbClr val="FF0000"/>
                </a:solidFill>
                <a:latin typeface="Times New Roman" panose="02020603050405020304" pitchFamily="18" charset="0"/>
                <a:ea typeface="宋体" panose="02010600030101010101" pitchFamily="2" charset="-122"/>
              </a:rPr>
              <a:t>recibo 305</a:t>
            </a:r>
            <a:r>
              <a:rPr lang="en-US" altLang="zh-CN" b="1" dirty="0" smtClean="0">
                <a:solidFill>
                  <a:srgbClr val="FF0000"/>
                </a:solidFill>
                <a:latin typeface="Times New Roman" panose="02020603050405020304" pitchFamily="18" charset="0"/>
                <a:ea typeface="MS PGothic" panose="020B0600070205080204" pitchFamily="34" charset="-128"/>
              </a:rPr>
              <a:t> </a:t>
            </a:r>
            <a:r>
              <a:rPr lang="zh-CN" altLang="en-US" b="1" dirty="0" smtClean="0">
                <a:solidFill>
                  <a:srgbClr val="FF0000"/>
                </a:solidFill>
                <a:latin typeface="Times New Roman" panose="02020603050405020304" pitchFamily="18" charset="0"/>
                <a:ea typeface="宋体" panose="02010600030101010101" pitchFamily="2" charset="-122"/>
              </a:rPr>
              <a:t>m</a:t>
            </a:r>
            <a:endParaRPr lang="en-US" altLang="zh-CN" b="1" dirty="0" smtClean="0">
              <a:solidFill>
                <a:srgbClr val="FF0000"/>
              </a:solidFill>
              <a:latin typeface="Times New Roman" panose="02020603050405020304" pitchFamily="18" charset="0"/>
              <a:ea typeface="宋体" panose="02010600030101010101" pitchFamily="2" charset="-122"/>
            </a:endParaRPr>
          </a:p>
          <a:p>
            <a:pPr eaLnBrk="0" hangingPunct="0"/>
            <a:r>
              <a:rPr lang="en-US" altLang="zh-CN" b="1" dirty="0" smtClean="0">
                <a:solidFill>
                  <a:srgbClr val="FF0000"/>
                </a:solidFill>
                <a:latin typeface="Times New Roman" panose="02020603050405020304" pitchFamily="18" charset="0"/>
                <a:ea typeface="宋体" panose="02010600030101010101" pitchFamily="2" charset="-122"/>
              </a:rPr>
              <a:t>Aperture telescope</a:t>
            </a:r>
            <a:endParaRPr lang="zh-CN" altLang="en-US" b="1" dirty="0">
              <a:solidFill>
                <a:srgbClr val="FF0000"/>
              </a:solidFill>
              <a:latin typeface="Arial" panose="020B0604020202020204" pitchFamily="34" charset="0"/>
              <a:ea typeface="MS PGothic" panose="020B0600070205080204" pitchFamily="34"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fade">
                                      <p:cBhvr>
                                        <p:cTn id="7" dur="2000"/>
                                        <p:tgtEl>
                                          <p:spTgt spid="440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47"/>
                                        </p:tgtEl>
                                        <p:attrNameLst>
                                          <p:attrName>style.visibility</p:attrName>
                                        </p:attrNameLst>
                                      </p:cBhvr>
                                      <p:to>
                                        <p:strVal val="visible"/>
                                      </p:to>
                                    </p:set>
                                    <p:animEffect transition="in" filter="fade">
                                      <p:cBhvr>
                                        <p:cTn id="10" dur="20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bldLvl="0" animBg="1"/>
      <p:bldP spid="4404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p0.ssl.img.360kuai.com/t012e12b2fec8d49c26.jpg?size=1080x996"/>
          <p:cNvPicPr>
            <a:picLocks noChangeAspect="1" noChangeArrowheads="1"/>
          </p:cNvPicPr>
          <p:nvPr/>
        </p:nvPicPr>
        <p:blipFill>
          <a:blip r:embed="rId2" cstate="print"/>
          <a:srcRect/>
          <a:stretch>
            <a:fillRect/>
          </a:stretch>
        </p:blipFill>
        <p:spPr bwMode="auto">
          <a:xfrm>
            <a:off x="1112458" y="1942102"/>
            <a:ext cx="4205966" cy="3878835"/>
          </a:xfrm>
          <a:prstGeom prst="rect">
            <a:avLst/>
          </a:prstGeom>
          <a:solidFill>
            <a:schemeClr val="accent4">
              <a:lumMod val="40000"/>
              <a:lumOff val="60000"/>
              <a:alpha val="95000"/>
            </a:schemeClr>
          </a:solidFill>
        </p:spPr>
      </p:pic>
      <p:sp>
        <p:nvSpPr>
          <p:cNvPr id="2" name="标题 1"/>
          <p:cNvSpPr>
            <a:spLocks noGrp="1"/>
          </p:cNvSpPr>
          <p:nvPr>
            <p:ph type="title"/>
          </p:nvPr>
        </p:nvSpPr>
        <p:spPr>
          <a:xfrm>
            <a:off x="996286" y="354167"/>
            <a:ext cx="10107167" cy="1221740"/>
          </a:xfrm>
          <a:solidFill>
            <a:srgbClr val="FFC000"/>
          </a:solidFill>
        </p:spPr>
        <p:txBody>
          <a:bodyPr/>
          <a:lstStyle/>
          <a:p>
            <a:pPr algn="ctr"/>
            <a:r>
              <a:rPr lang="en-US" altLang="zh-CN" sz="4000" spc="0" dirty="0" smtClean="0">
                <a:latin typeface="+mn-ea"/>
                <a:ea typeface="+mn-ea"/>
                <a:cs typeface="+mn-cs"/>
              </a:rPr>
              <a:t>China </a:t>
            </a:r>
            <a:r>
              <a:rPr altLang="zh-CN" sz="4000" spc="0" dirty="0" smtClean="0">
                <a:latin typeface="+mn-ea"/>
                <a:ea typeface="+mn-ea"/>
                <a:cs typeface="+mn-cs"/>
              </a:rPr>
              <a:t>FAST</a:t>
            </a:r>
            <a:r>
              <a:rPr lang="en-US" altLang="zh-CN" sz="4000" spc="0" dirty="0" smtClean="0">
                <a:latin typeface="+mn-ea"/>
                <a:ea typeface="+mn-ea"/>
                <a:cs typeface="+mn-cs"/>
              </a:rPr>
              <a:t> vs US Arecibo Telescope</a:t>
            </a:r>
            <a:br>
              <a:rPr lang="en-US" altLang="zh-CN" sz="4000" spc="0" dirty="0" smtClean="0">
                <a:latin typeface="+mn-ea"/>
                <a:ea typeface="+mn-ea"/>
                <a:cs typeface="+mn-cs"/>
              </a:rPr>
            </a:br>
            <a:r>
              <a:rPr lang="en-US" altLang="zh-CN" sz="4000" spc="0" dirty="0" smtClean="0">
                <a:latin typeface="+mn-ea"/>
                <a:ea typeface="+mn-ea"/>
                <a:cs typeface="+mn-cs"/>
              </a:rPr>
              <a:t>comparison as </a:t>
            </a:r>
            <a:r>
              <a:rPr lang="en-US" altLang="zh-CN" sz="4000" spc="0" dirty="0" smtClean="0">
                <a:latin typeface="+mn-ea"/>
                <a:ea typeface="+mn-ea"/>
                <a:cs typeface="+mn-cs"/>
              </a:rPr>
              <a:t>500m:305m ?</a:t>
            </a:r>
            <a:endParaRPr lang="zh-CN" altLang="zh-CN" sz="4000" spc="0" dirty="0">
              <a:latin typeface="+mn-ea"/>
              <a:ea typeface="+mn-ea"/>
              <a:cs typeface="+mn-cs"/>
            </a:endParaRPr>
          </a:p>
        </p:txBody>
      </p:sp>
      <p:pic>
        <p:nvPicPr>
          <p:cNvPr id="26630" name="Picture 7" descr="AO air closer"/>
          <p:cNvPicPr>
            <a:picLocks noChangeAspect="1"/>
          </p:cNvPicPr>
          <p:nvPr/>
        </p:nvPicPr>
        <p:blipFill>
          <a:blip r:embed="rId3" cstate="print"/>
          <a:stretch>
            <a:fillRect/>
          </a:stretch>
        </p:blipFill>
        <p:spPr>
          <a:xfrm>
            <a:off x="5456997" y="1926329"/>
            <a:ext cx="4759236" cy="3434715"/>
          </a:xfrm>
          <a:prstGeom prst="rect">
            <a:avLst/>
          </a:prstGeom>
          <a:noFill/>
          <a:ln w="9525">
            <a:noFill/>
          </a:ln>
        </p:spPr>
      </p:pic>
      <p:sp>
        <p:nvSpPr>
          <p:cNvPr id="3" name="矩形 2"/>
          <p:cNvSpPr/>
          <p:nvPr/>
        </p:nvSpPr>
        <p:spPr>
          <a:xfrm>
            <a:off x="445477" y="5581900"/>
            <a:ext cx="10187354" cy="1200329"/>
          </a:xfrm>
          <a:prstGeom prst="rect">
            <a:avLst/>
          </a:prstGeom>
          <a:solidFill>
            <a:srgbClr val="FFFF00"/>
          </a:solidFill>
        </p:spPr>
        <p:txBody>
          <a:bodyPr wrap="square">
            <a:spAutoFit/>
          </a:bodyPr>
          <a:lstStyle/>
          <a:p>
            <a:r>
              <a:rPr lang="en-US" altLang="zh-CN" sz="2400" dirty="0" smtClean="0"/>
              <a:t>Arecibo </a:t>
            </a:r>
            <a:r>
              <a:rPr lang="en-US" altLang="zh-CN" sz="2400" dirty="0"/>
              <a:t>is one of the top 10 scientific projects in the United </a:t>
            </a:r>
            <a:r>
              <a:rPr lang="en-US" altLang="zh-CN" sz="2400" dirty="0" smtClean="0"/>
              <a:t>States in 20th </a:t>
            </a:r>
            <a:r>
              <a:rPr lang="en-US" altLang="zh-CN" sz="2400" dirty="0"/>
              <a:t>century. </a:t>
            </a:r>
            <a:r>
              <a:rPr lang="en-US" altLang="zh-CN" sz="2400" dirty="0" smtClean="0"/>
              <a:t>Fast</a:t>
            </a:r>
            <a:r>
              <a:rPr lang="en-US" altLang="zh-CN" sz="2400" dirty="0"/>
              <a:t>: Arecibo Lighting Aperture Comparison 300M: 200m = </a:t>
            </a:r>
            <a:r>
              <a:rPr lang="en-US" altLang="zh-CN" sz="2400" dirty="0" smtClean="0"/>
              <a:t>1.5, </a:t>
            </a:r>
            <a:r>
              <a:rPr lang="en-US" altLang="zh-CN" sz="2400" dirty="0"/>
              <a:t>Fast is 2-3 times more </a:t>
            </a:r>
            <a:r>
              <a:rPr lang="en-US" altLang="zh-CN" sz="2400" dirty="0" smtClean="0"/>
              <a:t>sensitive</a:t>
            </a:r>
            <a:endParaRPr lang="en-US" altLang="zh-CN" sz="2400" dirty="0"/>
          </a:p>
        </p:txBody>
      </p:sp>
      <p:sp>
        <p:nvSpPr>
          <p:cNvPr id="7" name="矩形 6"/>
          <p:cNvSpPr/>
          <p:nvPr/>
        </p:nvSpPr>
        <p:spPr>
          <a:xfrm>
            <a:off x="1552651" y="4413952"/>
            <a:ext cx="7732752" cy="1200329"/>
          </a:xfrm>
          <a:prstGeom prst="rect">
            <a:avLst/>
          </a:prstGeom>
          <a:solidFill>
            <a:schemeClr val="accent2">
              <a:lumMod val="40000"/>
              <a:lumOff val="60000"/>
            </a:schemeClr>
          </a:solidFill>
        </p:spPr>
        <p:txBody>
          <a:bodyPr wrap="square">
            <a:spAutoFit/>
          </a:bodyPr>
          <a:lstStyle/>
          <a:p>
            <a:r>
              <a:rPr lang="en-US" altLang="zh-CN" sz="2400" dirty="0"/>
              <a:t>Arecibo has a radar </a:t>
            </a:r>
            <a:r>
              <a:rPr lang="en-US" altLang="zh-CN" sz="2400" dirty="0" smtClean="0"/>
              <a:t>launch function</a:t>
            </a:r>
            <a:r>
              <a:rPr lang="en-US" altLang="zh-CN" sz="2400" dirty="0"/>
              <a:t>, </a:t>
            </a:r>
            <a:r>
              <a:rPr lang="en-US" altLang="zh-CN" sz="2400" dirty="0" smtClean="0"/>
              <a:t>with a secondary </a:t>
            </a:r>
            <a:r>
              <a:rPr lang="en-US" altLang="zh-CN" sz="2400" dirty="0"/>
              <a:t>reflection focusing; </a:t>
            </a:r>
            <a:r>
              <a:rPr lang="en-US" altLang="zh-CN" sz="2400" dirty="0" smtClean="0"/>
              <a:t> Both have the similar </a:t>
            </a:r>
            <a:r>
              <a:rPr lang="en-US" altLang="zh-CN" sz="2400" dirty="0"/>
              <a:t>shape, </a:t>
            </a:r>
            <a:r>
              <a:rPr lang="en-US" altLang="zh-CN" sz="2400" dirty="0" smtClean="0"/>
              <a:t>topography</a:t>
            </a:r>
            <a:r>
              <a:rPr lang="en-US" altLang="zh-CN" sz="2400" dirty="0"/>
              <a:t>, and geographic </a:t>
            </a:r>
            <a:r>
              <a:rPr lang="en-US" altLang="zh-CN" sz="2400" dirty="0" smtClean="0"/>
              <a:t>latitude.</a:t>
            </a:r>
            <a:endParaRPr lang="zh-CN" altLang="en-US" sz="2400" dirty="0">
              <a:latin typeface="华文宋体" panose="02010600040101010101" pitchFamily="2" charset="-122"/>
              <a:ea typeface="华文宋体" panose="02010600040101010101" pitchFamily="2" charset="-122"/>
              <a:cs typeface="+mj-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stretch>
            <a:fillRect/>
          </a:stretch>
        </p:blipFill>
        <p:spPr>
          <a:xfrm>
            <a:off x="2581337" y="1974215"/>
            <a:ext cx="3797300" cy="4883785"/>
          </a:xfrm>
          <a:prstGeom prst="rect">
            <a:avLst/>
          </a:prstGeom>
        </p:spPr>
      </p:pic>
      <p:sp>
        <p:nvSpPr>
          <p:cNvPr id="2" name="标题 1"/>
          <p:cNvSpPr>
            <a:spLocks noGrp="1"/>
          </p:cNvSpPr>
          <p:nvPr>
            <p:ph type="title"/>
          </p:nvPr>
        </p:nvSpPr>
        <p:spPr>
          <a:xfrm>
            <a:off x="0" y="22003"/>
            <a:ext cx="12191999" cy="3752827"/>
          </a:xfrm>
          <a:solidFill>
            <a:srgbClr val="FFFF00"/>
          </a:solidFill>
          <a:ln>
            <a:solidFill>
              <a:srgbClr val="FF0000"/>
            </a:solidFill>
          </a:ln>
        </p:spPr>
        <p:txBody>
          <a:bodyPr/>
          <a:lstStyle/>
          <a:p>
            <a:r>
              <a:rPr lang="en-US" altLang="zh-CN" sz="3600" dirty="0" smtClean="0">
                <a:solidFill>
                  <a:srgbClr val="FF0000"/>
                </a:solidFill>
                <a:latin typeface="+mj-ea"/>
                <a:cs typeface="+mj-ea"/>
                <a:sym typeface="+mn-ea"/>
              </a:rPr>
              <a:t>FAST-Arecibo</a:t>
            </a:r>
            <a:r>
              <a:rPr lang="zh-CN" altLang="en-US" sz="3600" dirty="0" smtClean="0">
                <a:solidFill>
                  <a:srgbClr val="FF0000"/>
                </a:solidFill>
                <a:latin typeface="+mj-ea"/>
                <a:cs typeface="+mj-ea"/>
                <a:sym typeface="+mn-ea"/>
              </a:rPr>
              <a:t>： </a:t>
            </a:r>
            <a:r>
              <a:rPr lang="en-US" altLang="zh-CN" sz="3600" b="1" dirty="0" smtClean="0">
                <a:solidFill>
                  <a:srgbClr val="FF0000"/>
                </a:solidFill>
                <a:latin typeface="+mj-ea"/>
                <a:cs typeface="+mj-ea"/>
                <a:sym typeface="+mn-ea"/>
              </a:rPr>
              <a:t> </a:t>
            </a:r>
            <a:r>
              <a:rPr lang="en-US" altLang="zh-CN" b="0" dirty="0"/>
              <a:t>Arecibo 305 meters diameter radio telescope </a:t>
            </a:r>
            <a:r>
              <a:rPr lang="en-US" altLang="zh-CN" b="0" dirty="0" smtClean="0"/>
              <a:t>was accidently </a:t>
            </a:r>
            <a:r>
              <a:rPr lang="en-US" altLang="zh-CN" b="0" dirty="0"/>
              <a:t>collapsed, once the </a:t>
            </a:r>
            <a:r>
              <a:rPr lang="en-US" altLang="zh-CN" b="0" dirty="0" smtClean="0"/>
              <a:t>symbol of </a:t>
            </a:r>
            <a:r>
              <a:rPr lang="en-US" altLang="zh-CN" b="0" dirty="0"/>
              <a:t>the American </a:t>
            </a:r>
            <a:r>
              <a:rPr lang="en-US" altLang="zh-CN" b="0" dirty="0" smtClean="0"/>
              <a:t>Dream</a:t>
            </a:r>
            <a:r>
              <a:rPr lang="en-US" altLang="zh-CN" b="0" dirty="0"/>
              <a:t> </a:t>
            </a:r>
            <a:r>
              <a:rPr lang="en-US" altLang="zh-CN" b="0" dirty="0" smtClean="0"/>
              <a:t>that created lots of </a:t>
            </a:r>
            <a:r>
              <a:rPr lang="en-US" altLang="zh-CN" b="0" dirty="0"/>
              <a:t>world first! On December 1</a:t>
            </a:r>
            <a:r>
              <a:rPr lang="en-US" altLang="zh-CN" b="0" dirty="0" smtClean="0"/>
              <a:t>, 2020</a:t>
            </a:r>
            <a:r>
              <a:rPr lang="en-US" altLang="zh-CN" b="0" dirty="0"/>
              <a:t>, all three supporting </a:t>
            </a:r>
            <a:r>
              <a:rPr lang="en-US" altLang="zh-CN" b="0" dirty="0" smtClean="0"/>
              <a:t>towers of Arecibo </a:t>
            </a:r>
            <a:r>
              <a:rPr lang="en-US" altLang="zh-CN" b="0" dirty="0"/>
              <a:t>suddenly broke, and the 900-ton receiver platform fell directly onto the telescope's reflecting panel, damaging the antenna and completely destroying the electronic equipment, the world was in an uproar; </a:t>
            </a:r>
            <a:r>
              <a:rPr lang="en-US" altLang="zh-CN" b="0" dirty="0" smtClean="0"/>
              <a:t>However, what are the questions </a:t>
            </a:r>
            <a:r>
              <a:rPr lang="en-US" altLang="zh-CN" b="0" dirty="0"/>
              <a:t>and revelations?</a:t>
            </a:r>
            <a:endParaRPr lang="zh-CN" altLang="en-US" sz="2400" dirty="0">
              <a:latin typeface="+mn-ea"/>
              <a:ea typeface="+mn-ea"/>
              <a:cs typeface="+mn-ea"/>
            </a:endParaRPr>
          </a:p>
        </p:txBody>
      </p:sp>
      <p:pic>
        <p:nvPicPr>
          <p:cNvPr id="6" name="内容占位符 5"/>
          <p:cNvPicPr>
            <a:picLocks noGrp="1" noChangeAspect="1"/>
          </p:cNvPicPr>
          <p:nvPr>
            <p:ph sz="quarter" idx="2"/>
          </p:nvPr>
        </p:nvPicPr>
        <p:blipFill>
          <a:blip r:embed="rId3" cstate="print"/>
          <a:stretch>
            <a:fillRect/>
          </a:stretch>
        </p:blipFill>
        <p:spPr>
          <a:xfrm>
            <a:off x="2438399" y="3762512"/>
            <a:ext cx="5394603" cy="3031711"/>
          </a:xfrm>
          <a:prstGeom prst="rect">
            <a:avLst/>
          </a:prstGeom>
        </p:spPr>
      </p:pic>
      <p:pic>
        <p:nvPicPr>
          <p:cNvPr id="5" name="Picture 7" descr="AO air closer"/>
          <p:cNvPicPr>
            <a:picLocks noChangeAspect="1"/>
          </p:cNvPicPr>
          <p:nvPr/>
        </p:nvPicPr>
        <p:blipFill>
          <a:blip r:embed="rId4" cstate="print"/>
          <a:stretch>
            <a:fillRect/>
          </a:stretch>
        </p:blipFill>
        <p:spPr>
          <a:xfrm>
            <a:off x="8025235" y="3902928"/>
            <a:ext cx="3582147" cy="2585216"/>
          </a:xfrm>
          <a:prstGeom prst="rect">
            <a:avLst/>
          </a:prstGeom>
          <a:noFill/>
          <a:ln w="9525">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stretch>
            <a:fillRect/>
          </a:stretch>
        </p:blipFill>
        <p:spPr>
          <a:xfrm>
            <a:off x="290195" y="817077"/>
            <a:ext cx="7702452" cy="5518175"/>
          </a:xfrm>
          <a:prstGeom prst="rect">
            <a:avLst/>
          </a:prstGeom>
        </p:spPr>
      </p:pic>
      <p:sp>
        <p:nvSpPr>
          <p:cNvPr id="5" name="文本框 4"/>
          <p:cNvSpPr txBox="1"/>
          <p:nvPr/>
        </p:nvSpPr>
        <p:spPr>
          <a:xfrm>
            <a:off x="5243173" y="5966952"/>
            <a:ext cx="2749474" cy="369332"/>
          </a:xfrm>
          <a:prstGeom prst="rect">
            <a:avLst/>
          </a:prstGeom>
          <a:solidFill>
            <a:srgbClr val="FFC000"/>
          </a:solidFill>
        </p:spPr>
        <p:txBody>
          <a:bodyPr wrap="square" rtlCol="0">
            <a:spAutoFit/>
          </a:bodyPr>
          <a:lstStyle/>
          <a:p>
            <a:r>
              <a:rPr lang="en-US" altLang="zh-CN" dirty="0"/>
              <a:t>FAST</a:t>
            </a:r>
            <a:r>
              <a:rPr lang="zh-CN" altLang="en-US" dirty="0">
                <a:ea typeface="宋体" panose="02010600030101010101" pitchFamily="2" charset="-122"/>
              </a:rPr>
              <a:t>脉冲星</a:t>
            </a:r>
            <a:r>
              <a:rPr lang="zh-CN" altLang="en-US" dirty="0" smtClean="0">
                <a:ea typeface="宋体" panose="02010600030101010101" pitchFamily="2" charset="-122"/>
              </a:rPr>
              <a:t>探测</a:t>
            </a:r>
            <a:r>
              <a:rPr lang="en-US" altLang="zh-CN" dirty="0" smtClean="0">
                <a:ea typeface="宋体" panose="02010600030101010101" pitchFamily="2" charset="-122"/>
              </a:rPr>
              <a:t>700</a:t>
            </a:r>
            <a:r>
              <a:rPr lang="zh-CN" altLang="en-US" dirty="0" smtClean="0">
                <a:ea typeface="宋体" panose="02010600030101010101" pitchFamily="2" charset="-122"/>
              </a:rPr>
              <a:t>多</a:t>
            </a:r>
            <a:r>
              <a:rPr lang="zh-CN" altLang="en-US" dirty="0" smtClean="0">
                <a:ea typeface="宋体" panose="02010600030101010101" pitchFamily="2" charset="-122"/>
              </a:rPr>
              <a:t>颗</a:t>
            </a:r>
            <a:endParaRPr lang="en-US" altLang="zh-CN" dirty="0" smtClean="0">
              <a:ea typeface="宋体" panose="02010600030101010101" pitchFamily="2" charset="-122"/>
            </a:endParaRPr>
          </a:p>
        </p:txBody>
      </p:sp>
      <p:sp>
        <p:nvSpPr>
          <p:cNvPr id="3" name="文本框 2"/>
          <p:cNvSpPr txBox="1"/>
          <p:nvPr/>
        </p:nvSpPr>
        <p:spPr>
          <a:xfrm>
            <a:off x="302602" y="2072152"/>
            <a:ext cx="2895600" cy="645160"/>
          </a:xfrm>
          <a:prstGeom prst="rect">
            <a:avLst/>
          </a:prstGeom>
          <a:solidFill>
            <a:srgbClr val="FFC000"/>
          </a:solidFill>
        </p:spPr>
        <p:txBody>
          <a:bodyPr wrap="square" rtlCol="0">
            <a:spAutoFit/>
          </a:bodyPr>
          <a:lstStyle/>
          <a:p>
            <a:r>
              <a:rPr lang="en-US" altLang="zh-CN" dirty="0"/>
              <a:t>2020</a:t>
            </a:r>
            <a:r>
              <a:rPr lang="zh-CN" altLang="en-US" dirty="0">
                <a:ea typeface="宋体" panose="02010600030101010101" pitchFamily="2" charset="-122"/>
              </a:rPr>
              <a:t>年</a:t>
            </a:r>
            <a:r>
              <a:rPr lang="en-US" altLang="zh-CN" dirty="0">
                <a:ea typeface="宋体" panose="02010600030101010101" pitchFamily="2" charset="-122"/>
              </a:rPr>
              <a:t>1</a:t>
            </a:r>
            <a:r>
              <a:rPr lang="zh-CN" altLang="en-US" dirty="0">
                <a:ea typeface="宋体" panose="02010600030101010101" pitchFamily="2" charset="-122"/>
              </a:rPr>
              <a:t>月 </a:t>
            </a:r>
            <a:r>
              <a:rPr lang="en-US" altLang="zh-CN" dirty="0"/>
              <a:t>FAST</a:t>
            </a:r>
            <a:r>
              <a:rPr lang="zh-CN" altLang="en-US" dirty="0">
                <a:ea typeface="宋体" panose="02010600030101010101" pitchFamily="2" charset="-122"/>
              </a:rPr>
              <a:t>正式</a:t>
            </a:r>
            <a:r>
              <a:rPr lang="en-US" altLang="zh-CN" dirty="0"/>
              <a:t> </a:t>
            </a:r>
            <a:r>
              <a:rPr lang="zh-CN" altLang="en-US" dirty="0">
                <a:ea typeface="宋体" panose="02010600030101010101" pitchFamily="2" charset="-122"/>
              </a:rPr>
              <a:t>验收，</a:t>
            </a:r>
          </a:p>
          <a:p>
            <a:r>
              <a:rPr lang="zh-CN" altLang="en-US" dirty="0">
                <a:ea typeface="宋体" panose="02010600030101010101" pitchFamily="2" charset="-122"/>
              </a:rPr>
              <a:t>造价</a:t>
            </a:r>
            <a:r>
              <a:rPr lang="en-US" altLang="zh-CN" dirty="0">
                <a:ea typeface="宋体" panose="02010600030101010101" pitchFamily="2" charset="-122"/>
              </a:rPr>
              <a:t>11.5</a:t>
            </a:r>
            <a:r>
              <a:rPr lang="zh-CN" altLang="en-US" dirty="0">
                <a:ea typeface="宋体" panose="02010600030101010101" pitchFamily="2" charset="-122"/>
              </a:rPr>
              <a:t>亿元</a:t>
            </a:r>
          </a:p>
        </p:txBody>
      </p:sp>
      <p:sp>
        <p:nvSpPr>
          <p:cNvPr id="6" name="文本框 5"/>
          <p:cNvSpPr txBox="1"/>
          <p:nvPr/>
        </p:nvSpPr>
        <p:spPr>
          <a:xfrm>
            <a:off x="302602" y="825262"/>
            <a:ext cx="3652520" cy="368300"/>
          </a:xfrm>
          <a:prstGeom prst="rect">
            <a:avLst/>
          </a:prstGeom>
          <a:solidFill>
            <a:srgbClr val="FFC000"/>
          </a:solidFill>
        </p:spPr>
        <p:txBody>
          <a:bodyPr wrap="square" rtlCol="0">
            <a:spAutoFit/>
          </a:bodyPr>
          <a:lstStyle/>
          <a:p>
            <a:r>
              <a:rPr lang="en-US" altLang="zh-CN" dirty="0"/>
              <a:t>2016</a:t>
            </a:r>
            <a:r>
              <a:rPr lang="zh-CN" altLang="en-US" dirty="0">
                <a:ea typeface="宋体" panose="02010600030101010101" pitchFamily="2" charset="-122"/>
              </a:rPr>
              <a:t>年</a:t>
            </a:r>
            <a:r>
              <a:rPr lang="en-US" altLang="zh-CN" dirty="0">
                <a:ea typeface="宋体" panose="02010600030101010101" pitchFamily="2" charset="-122"/>
              </a:rPr>
              <a:t>9</a:t>
            </a:r>
            <a:r>
              <a:rPr lang="zh-CN" altLang="en-US" dirty="0">
                <a:ea typeface="宋体" panose="02010600030101010101" pitchFamily="2" charset="-122"/>
              </a:rPr>
              <a:t>月 </a:t>
            </a:r>
            <a:r>
              <a:rPr lang="en-US" altLang="zh-CN" dirty="0"/>
              <a:t>FAST </a:t>
            </a:r>
            <a:r>
              <a:rPr lang="zh-CN" altLang="en-US" dirty="0">
                <a:ea typeface="宋体" panose="02010600030101010101" pitchFamily="2" charset="-122"/>
              </a:rPr>
              <a:t>落成，贵州黔南</a:t>
            </a:r>
          </a:p>
        </p:txBody>
      </p:sp>
      <p:sp>
        <p:nvSpPr>
          <p:cNvPr id="2" name="Text Box 16"/>
          <p:cNvSpPr txBox="1"/>
          <p:nvPr/>
        </p:nvSpPr>
        <p:spPr>
          <a:xfrm>
            <a:off x="8151180" y="748087"/>
            <a:ext cx="4040819" cy="6001643"/>
          </a:xfrm>
          <a:prstGeom prst="rect">
            <a:avLst/>
          </a:prstGeom>
          <a:solidFill>
            <a:srgbClr val="FFFF00"/>
          </a:solidFill>
          <a:ln w="9525">
            <a:noFill/>
          </a:ln>
        </p:spPr>
        <p:txBody>
          <a:bodyPr wrap="square">
            <a:spAutoFit/>
          </a:bodyPr>
          <a:lstStyle/>
          <a:p>
            <a:pPr>
              <a:defRPr/>
            </a:pP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1994</a:t>
            </a:r>
            <a:r>
              <a:rPr kumimoji="0" lang="zh-CN" altLang="en-US"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a:t>
            </a: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Project proposed</a:t>
            </a:r>
            <a:endParaRPr kumimoji="0" lang="zh-CN" altLang="en-US"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endParaRPr kumimoji="0" lang="zh-CN" altLang="en-US"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r>
              <a:rPr kumimoji="0" lang="en-US" altLang="zh-CN"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1998</a:t>
            </a:r>
            <a:r>
              <a:rPr kumimoji="0" lang="zh-CN" altLang="en-US"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a:t>
            </a: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I</a:t>
            </a: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nitial model</a:t>
            </a:r>
            <a:endParaRPr kumimoji="0" lang="zh-CN" altLang="en-US"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endParaRPr kumimoji="0" lang="zh-CN" altLang="en-US"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r>
              <a:rPr kumimoji="0" lang="en-US" altLang="zh-CN"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2006</a:t>
            </a:r>
            <a:r>
              <a:rPr kumimoji="0" lang="zh-CN" altLang="en-US"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a:t>
            </a:r>
            <a:r>
              <a:rPr kumimoji="0" lang="en-US" altLang="zh-CN"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International  </a:t>
            </a:r>
          </a:p>
          <a:p>
            <a:pPr>
              <a:defRPr/>
            </a:pP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lang="en-US" altLang="zh-CN" sz="2400" b="1"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review passed</a:t>
            </a:r>
            <a:endParaRPr kumimoji="0" lang="zh-CN" altLang="en-US"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2007</a:t>
            </a:r>
            <a:r>
              <a:rPr kumimoji="0" lang="zh-CN" altLang="en-US"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a:t>
            </a:r>
            <a:r>
              <a:rPr kumimoji="0" lang="en-US" altLang="zh-CN" sz="2400" b="1" kern="1200" cap="none" spc="0" normalizeH="0" baseline="0"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rPr>
              <a:t>NDRC sets up </a:t>
            </a:r>
            <a:r>
              <a:rPr lang="en-US" altLang="zh-CN" sz="2400" b="1" dirty="0" smtClean="0">
                <a:effectLst>
                  <a:outerShdw blurRad="38100" dist="38100" dir="2700000">
                    <a:srgbClr val="C0C0C0"/>
                  </a:outerShdw>
                </a:effectLst>
                <a:latin typeface="Times New Roman" panose="02020603050405020304" pitchFamily="18" charset="0"/>
                <a:ea typeface="华文楷体" pitchFamily="2" charset="-122"/>
                <a:cs typeface="+mn-ea"/>
              </a:rPr>
              <a:t>   </a:t>
            </a:r>
          </a:p>
          <a:p>
            <a:pPr>
              <a:defRPr/>
            </a:pPr>
            <a:r>
              <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rPr>
              <a:t> </a:t>
            </a:r>
            <a:r>
              <a:rPr lang="en-US" altLang="zh-CN" sz="2400" b="1" dirty="0" smtClean="0">
                <a:effectLst>
                  <a:outerShdw blurRad="38100" dist="38100" dir="2700000">
                    <a:srgbClr val="C0C0C0"/>
                  </a:outerShdw>
                </a:effectLst>
                <a:latin typeface="Times New Roman" panose="02020603050405020304" pitchFamily="18" charset="0"/>
                <a:ea typeface="华文楷体" pitchFamily="2" charset="-122"/>
                <a:cs typeface="+mn-ea"/>
              </a:rPr>
              <a:t>             project</a:t>
            </a:r>
            <a:endPar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endParaRPr>
          </a:p>
          <a:p>
            <a:pPr>
              <a:defRPr/>
            </a:pPr>
            <a:endParaRPr lang="zh-CN" altLang="en-US"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2011</a:t>
            </a:r>
            <a:r>
              <a:rPr lang="zh-CN" altLang="en-US"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a:t>
            </a: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rPr>
              <a:t>Construction </a:t>
            </a:r>
            <a:r>
              <a:rPr lang="en-US" altLang="zh-CN" sz="2400" b="1" dirty="0" smtClean="0">
                <a:effectLst>
                  <a:outerShdw blurRad="38100" dist="38100" dir="2700000">
                    <a:srgbClr val="C0C0C0"/>
                  </a:outerShdw>
                </a:effectLst>
                <a:latin typeface="Times New Roman" panose="02020603050405020304" pitchFamily="18" charset="0"/>
                <a:ea typeface="华文楷体" pitchFamily="2" charset="-122"/>
                <a:cs typeface="+mn-ea"/>
              </a:rPr>
              <a:t>started  </a:t>
            </a:r>
            <a:endPar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endParaRPr>
          </a:p>
          <a:p>
            <a:pPr>
              <a:defRPr/>
            </a:pPr>
            <a:r>
              <a:rPr lang="en-US" altLang="zh-CN" sz="2400" b="1"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2016</a:t>
            </a:r>
            <a:r>
              <a:rPr lang="zh-CN" altLang="en-US"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a:t>
            </a:r>
            <a:r>
              <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rPr>
              <a:t> </a:t>
            </a:r>
            <a:r>
              <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rPr>
              <a:t>main completion </a:t>
            </a:r>
            <a:endPar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endParaRPr lang="zh-CN" altLang="en-US"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2020</a:t>
            </a:r>
            <a:r>
              <a:rPr lang="zh-CN" altLang="en-US"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a:t>
            </a: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rPr>
              <a:t>state </a:t>
            </a:r>
            <a:r>
              <a:rPr lang="en-US" altLang="zh-CN" sz="2400" b="1" dirty="0">
                <a:effectLst>
                  <a:outerShdw blurRad="38100" dist="38100" dir="2700000">
                    <a:srgbClr val="C0C0C0"/>
                  </a:outerShdw>
                </a:effectLst>
                <a:latin typeface="Times New Roman" panose="02020603050405020304" pitchFamily="18" charset="0"/>
                <a:ea typeface="华文楷体" pitchFamily="2" charset="-122"/>
                <a:cs typeface="+mn-ea"/>
              </a:rPr>
              <a:t>acceptance </a:t>
            </a:r>
          </a:p>
          <a:p>
            <a:pPr>
              <a:defRPr/>
            </a:pP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lang="zh-CN" altLang="en-US"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国家验收</a:t>
            </a:r>
            <a:endPar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a:p>
            <a:pPr>
              <a:defRPr/>
            </a:pP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2023</a:t>
            </a:r>
            <a:r>
              <a:rPr kumimoji="0" lang="zh-CN" altLang="en-US"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discover &gt;700 </a:t>
            </a:r>
          </a:p>
          <a:p>
            <a:pPr>
              <a:defRPr/>
            </a:pPr>
            <a:r>
              <a:rPr lang="en-US" altLang="zh-CN" sz="2400" b="1" noProof="1">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lang="en-US" altLang="zh-CN" sz="2400" b="1"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            </a:t>
            </a:r>
            <a:r>
              <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new pulsars</a:t>
            </a:r>
            <a:endParaRPr kumimoji="0" lang="en-US" altLang="zh-CN" sz="2400" b="1" kern="1200" cap="none" spc="0" normalizeH="0" baseline="0"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endParaRPr>
          </a:p>
        </p:txBody>
      </p:sp>
      <p:sp>
        <p:nvSpPr>
          <p:cNvPr id="7" name="矩形 6"/>
          <p:cNvSpPr/>
          <p:nvPr/>
        </p:nvSpPr>
        <p:spPr>
          <a:xfrm>
            <a:off x="0" y="0"/>
            <a:ext cx="8862645" cy="707886"/>
          </a:xfrm>
          <a:prstGeom prst="rect">
            <a:avLst/>
          </a:prstGeom>
          <a:solidFill>
            <a:srgbClr val="FFC000"/>
          </a:solidFill>
        </p:spPr>
        <p:txBody>
          <a:bodyPr wrap="square">
            <a:spAutoFit/>
          </a:bodyPr>
          <a:lstStyle/>
          <a:p>
            <a:pPr>
              <a:defRPr/>
            </a:pPr>
            <a:r>
              <a:rPr lang="en-US" altLang="zh-CN" sz="4000" b="1" noProof="1" smtClean="0">
                <a:effectLst>
                  <a:outerShdw blurRad="38100" dist="38100" dir="2700000">
                    <a:srgbClr val="C0C0C0"/>
                  </a:outerShdw>
                </a:effectLst>
                <a:latin typeface="Times New Roman" panose="02020603050405020304" pitchFamily="18" charset="0"/>
                <a:ea typeface="华文楷体" pitchFamily="2" charset="-122"/>
                <a:cs typeface="+mn-ea"/>
                <a:sym typeface="+mn-ea"/>
              </a:rPr>
              <a:t>Time line of FAST project  1994---2023</a:t>
            </a:r>
            <a:endParaRPr lang="zh-CN" altLang="en-US" sz="4000" b="1" noProof="1">
              <a:effectLst>
                <a:outerShdw blurRad="38100" dist="38100" dir="2700000">
                  <a:srgbClr val="C0C0C0"/>
                </a:outerShdw>
              </a:effectLst>
              <a:latin typeface="Times New Roman" panose="02020603050405020304" pitchFamily="18" charset="0"/>
              <a:ea typeface="华文楷体" pitchFamily="2" charset="-122"/>
              <a:cs typeface="+mn-ea"/>
              <a:sym typeface="+mn-ea"/>
            </a:endParaRPr>
          </a:p>
        </p:txBody>
      </p:sp>
      <p:sp>
        <p:nvSpPr>
          <p:cNvPr id="8" name="文本框 7"/>
          <p:cNvSpPr txBox="1"/>
          <p:nvPr/>
        </p:nvSpPr>
        <p:spPr>
          <a:xfrm>
            <a:off x="290195" y="6363489"/>
            <a:ext cx="6491876" cy="369332"/>
          </a:xfrm>
          <a:prstGeom prst="rect">
            <a:avLst/>
          </a:prstGeom>
          <a:solidFill>
            <a:srgbClr val="FFC000"/>
          </a:solidFill>
        </p:spPr>
        <p:txBody>
          <a:bodyPr wrap="square" rtlCol="0">
            <a:spAutoFit/>
          </a:bodyPr>
          <a:lstStyle/>
          <a:p>
            <a:r>
              <a:rPr lang="en-US" altLang="zh-CN" b="1" dirty="0" smtClean="0">
                <a:effectLst>
                  <a:outerShdw blurRad="38100" dist="38100" dir="2700000">
                    <a:srgbClr val="C0C0C0"/>
                  </a:outerShdw>
                </a:effectLst>
                <a:latin typeface="Times New Roman" panose="02020603050405020304" pitchFamily="18" charset="0"/>
                <a:ea typeface="华文楷体" pitchFamily="2" charset="-122"/>
                <a:cs typeface="+mn-ea"/>
              </a:rPr>
              <a:t>NDRC=national development&amp; reform committee </a:t>
            </a:r>
            <a:r>
              <a:rPr lang="zh-CN" altLang="en-US" b="1" dirty="0" smtClean="0">
                <a:effectLst>
                  <a:outerShdw blurRad="38100" dist="38100" dir="2700000">
                    <a:srgbClr val="C0C0C0"/>
                  </a:outerShdw>
                </a:effectLst>
                <a:latin typeface="Times New Roman" panose="02020603050405020304" pitchFamily="18" charset="0"/>
                <a:ea typeface="华文楷体" pitchFamily="2" charset="-122"/>
                <a:cs typeface="+mn-ea"/>
              </a:rPr>
              <a:t>国家发改委</a:t>
            </a:r>
            <a:endParaRPr lang="zh-CN" altLang="en-US"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5121"/>
          <p:cNvSpPr>
            <a:spLocks noGrp="1"/>
          </p:cNvSpPr>
          <p:nvPr>
            <p:ph type="title"/>
          </p:nvPr>
        </p:nvSpPr>
        <p:spPr>
          <a:xfrm>
            <a:off x="2574037" y="297179"/>
            <a:ext cx="9447276" cy="1486281"/>
          </a:xfrm>
          <a:solidFill>
            <a:srgbClr val="CCFFCC"/>
          </a:solidFill>
        </p:spPr>
        <p:txBody>
          <a:bodyPr wrap="square" lIns="91440" tIns="45720" rIns="91440" bIns="45720" anchor="ctr"/>
          <a:lstStyle/>
          <a:p>
            <a:pPr algn="ctr"/>
            <a:r>
              <a:rPr lang="en-US" altLang="zh-CN" sz="4000" dirty="0">
                <a:ea typeface="宋体" panose="02010600030101010101" pitchFamily="2" charset="-122"/>
              </a:rPr>
              <a:t> </a:t>
            </a:r>
            <a:r>
              <a:rPr lang="en-US" altLang="zh-CN" sz="4000" dirty="0" smtClean="0">
                <a:ea typeface="宋体" panose="02010600030101010101" pitchFamily="2" charset="-122"/>
              </a:rPr>
              <a:t>2.  </a:t>
            </a:r>
            <a:r>
              <a:rPr lang="en-US" altLang="zh-CN" sz="4000" dirty="0" smtClean="0">
                <a:ea typeface="宋体" panose="02010600030101010101" pitchFamily="2" charset="-122"/>
              </a:rPr>
              <a:t> Pulsar sciences</a:t>
            </a:r>
            <a:r>
              <a:rPr lang="zh-CN" altLang="en-US" sz="4000" dirty="0" smtClean="0">
                <a:ea typeface="宋体" panose="02010600030101010101" pitchFamily="2" charset="-122"/>
              </a:rPr>
              <a:t>：脉冲星科学 </a:t>
            </a:r>
            <a:r>
              <a:rPr lang="en-US" altLang="zh-CN" sz="4000" dirty="0" smtClean="0">
                <a:ea typeface="宋体" panose="02010600030101010101" pitchFamily="2" charset="-122"/>
              </a:rPr>
              <a:t/>
            </a:r>
            <a:br>
              <a:rPr lang="en-US" altLang="zh-CN" sz="4000" dirty="0" smtClean="0">
                <a:ea typeface="宋体" panose="02010600030101010101" pitchFamily="2" charset="-122"/>
              </a:rPr>
            </a:br>
            <a:r>
              <a:rPr lang="en-US" altLang="zh-CN" b="0" dirty="0" smtClean="0"/>
              <a:t>pulsar is one </a:t>
            </a:r>
            <a:r>
              <a:rPr lang="en-US" altLang="zh-CN" b="0" dirty="0"/>
              <a:t>of the most important astronomical discoveries of the twentieth century</a:t>
            </a:r>
            <a:endParaRPr lang="en-US" altLang="zh-CN" sz="4000" dirty="0">
              <a:ea typeface="宋体" panose="02010600030101010101" pitchFamily="2" charset="-122"/>
            </a:endParaRPr>
          </a:p>
        </p:txBody>
      </p:sp>
      <p:sp>
        <p:nvSpPr>
          <p:cNvPr id="9219" name="文本占位符 5123"/>
          <p:cNvSpPr>
            <a:spLocks noGrp="1"/>
          </p:cNvSpPr>
          <p:nvPr>
            <p:ph sz="half" idx="2"/>
          </p:nvPr>
        </p:nvSpPr>
        <p:spPr>
          <a:xfrm>
            <a:off x="460375" y="1937892"/>
            <a:ext cx="9128363" cy="1582805"/>
          </a:xfrm>
          <a:solidFill>
            <a:srgbClr val="FFFF00"/>
          </a:solidFill>
        </p:spPr>
        <p:txBody>
          <a:bodyPr vert="horz" wrap="square" lIns="91440" tIns="45720" rIns="91440" bIns="45720" numCol="1" anchor="t" anchorCtr="0" compatLnSpc="1"/>
          <a:lstStyle/>
          <a:p>
            <a:pPr marL="342900" lvl="0" indent="-342900" fontAlgn="base">
              <a:lnSpc>
                <a:spcPct val="100000"/>
              </a:lnSpc>
              <a:spcBef>
                <a:spcPct val="20000"/>
              </a:spcBef>
              <a:spcAft>
                <a:spcPct val="0"/>
              </a:spcAft>
              <a:buClr>
                <a:schemeClr val="accent1"/>
              </a:buClr>
              <a:buNone/>
              <a:defRPr/>
            </a:pPr>
            <a:r>
              <a:rPr kumimoji="0" lang="zh-CN" altLang="en-US" sz="2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en-US" altLang="zh-CN" sz="2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en-US" altLang="zh-CN" sz="2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zh-CN" altLang="en-US" sz="2400" b="0" i="0" u="none" strike="noStrike" kern="1200" cap="none" spc="0" normalizeH="0" baseline="0" noProof="0" dirty="0" smtClean="0">
                <a:ln>
                  <a:noFill/>
                </a:ln>
                <a:solidFill>
                  <a:schemeClr val="tx1"/>
                </a:solidFill>
                <a:effectLst/>
                <a:uLnTx/>
                <a:uFillTx/>
                <a:ea typeface="宋体" panose="02010600030101010101" pitchFamily="2" charset="-122"/>
              </a:rPr>
              <a:t>1967， </a:t>
            </a:r>
            <a:r>
              <a:rPr lang="en-US" altLang="zh-CN" sz="2400" dirty="0" smtClean="0"/>
              <a:t>Jocelyn </a:t>
            </a:r>
            <a:r>
              <a:rPr lang="en-US" altLang="zh-CN" sz="2400" dirty="0"/>
              <a:t>Bell, a </a:t>
            </a:r>
            <a:r>
              <a:rPr lang="en-US" altLang="zh-CN" sz="2400" dirty="0" smtClean="0"/>
              <a:t>PhD </a:t>
            </a:r>
            <a:r>
              <a:rPr lang="en-US" altLang="zh-CN" sz="2400" dirty="0"/>
              <a:t>student at the University of Cambridge, discovered a series of strange pulses of radio </a:t>
            </a:r>
            <a:r>
              <a:rPr lang="en-US" altLang="zh-CN" sz="2400" dirty="0"/>
              <a:t>signals</a:t>
            </a:r>
            <a:r>
              <a:rPr lang="en-US" altLang="zh-CN" sz="2400" dirty="0" smtClean="0"/>
              <a:t>, </a:t>
            </a:r>
            <a:r>
              <a:rPr lang="en-US" altLang="zh-CN" sz="2400" dirty="0"/>
              <a:t>with a period of 1.33 seconds, later identified as pulsars (rotating neutron stars) .</a:t>
            </a:r>
            <a:endParaRPr kumimoji="0" lang="zh-CN" altLang="en-US" sz="2400" b="0" i="0" u="none" strike="noStrike" kern="1200" cap="none" spc="0" normalizeH="0" baseline="0" noProof="0" dirty="0">
              <a:ln>
                <a:noFill/>
              </a:ln>
              <a:solidFill>
                <a:schemeClr val="tx1"/>
              </a:solidFill>
              <a:effectLst/>
              <a:uLnTx/>
              <a:uFillTx/>
              <a:ea typeface="宋体" panose="02010600030101010101" pitchFamily="2" charset="-122"/>
            </a:endParaRPr>
          </a:p>
        </p:txBody>
      </p:sp>
      <p:pic>
        <p:nvPicPr>
          <p:cNvPr id="8196" name="图片 5124"/>
          <p:cNvPicPr>
            <a:picLocks noChangeAspect="1"/>
          </p:cNvPicPr>
          <p:nvPr/>
        </p:nvPicPr>
        <p:blipFill>
          <a:blip r:embed="rId2" cstate="print"/>
          <a:stretch>
            <a:fillRect/>
          </a:stretch>
        </p:blipFill>
        <p:spPr>
          <a:xfrm>
            <a:off x="517053" y="4009291"/>
            <a:ext cx="4216482" cy="2727281"/>
          </a:xfrm>
          <a:prstGeom prst="rect">
            <a:avLst/>
          </a:prstGeom>
          <a:noFill/>
          <a:ln w="9525">
            <a:noFill/>
          </a:ln>
        </p:spPr>
      </p:pic>
      <p:pic>
        <p:nvPicPr>
          <p:cNvPr id="8197" name="图片 5125" descr="hew75_pulses"/>
          <p:cNvPicPr>
            <a:picLocks noChangeAspect="1"/>
          </p:cNvPicPr>
          <p:nvPr/>
        </p:nvPicPr>
        <p:blipFill>
          <a:blip r:embed="rId3" cstate="print"/>
          <a:stretch>
            <a:fillRect/>
          </a:stretch>
        </p:blipFill>
        <p:spPr>
          <a:xfrm>
            <a:off x="24383" y="5223630"/>
            <a:ext cx="2600911" cy="1634369"/>
          </a:xfrm>
          <a:prstGeom prst="rect">
            <a:avLst/>
          </a:prstGeom>
          <a:noFill/>
          <a:ln w="12700" cap="flat" cmpd="sng">
            <a:solidFill>
              <a:srgbClr val="000000"/>
            </a:solidFill>
            <a:prstDash val="solid"/>
            <a:miter/>
            <a:headEnd type="none" w="med" len="med"/>
            <a:tailEnd type="none" w="med" len="med"/>
          </a:ln>
        </p:spPr>
      </p:pic>
      <p:sp>
        <p:nvSpPr>
          <p:cNvPr id="7" name="文本占位符 5123"/>
          <p:cNvSpPr txBox="1">
            <a:spLocks/>
          </p:cNvSpPr>
          <p:nvPr/>
        </p:nvSpPr>
        <p:spPr>
          <a:xfrm>
            <a:off x="4733534" y="3723769"/>
            <a:ext cx="7458466" cy="3310078"/>
          </a:xfrm>
          <a:prstGeom prst="rect">
            <a:avLst/>
          </a:prstGeom>
          <a:solidFill>
            <a:srgbClr val="FFFF00"/>
          </a:solidFill>
        </p:spPr>
        <p:txBody>
          <a:bodyPr vert="horz" wrap="square" lIns="91440" tIns="45720" rIns="91440" bIns="45720" numCol="1" rtlCol="0" anchor="t" anchorCtr="0" compatLnSpc="1">
            <a:noAutofit/>
          </a:bodyPr>
          <a:lstStyle/>
          <a:p>
            <a:pPr marL="342900" lvl="0" indent="-342900" fontAlgn="base">
              <a:spcBef>
                <a:spcPct val="20000"/>
              </a:spcBef>
              <a:spcAft>
                <a:spcPct val="0"/>
              </a:spcAft>
              <a:buClr>
                <a:schemeClr val="accent1"/>
              </a:buClr>
              <a:defRPr/>
            </a:pPr>
            <a:r>
              <a:rPr kumimoji="0" lang="zh-CN" altLang="en-US" sz="2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en-US" altLang="zh-CN" sz="2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lang="en-US" altLang="zh-CN" sz="2400" dirty="0"/>
              <a:t>Jocelyn Bell, </a:t>
            </a:r>
            <a:r>
              <a:rPr lang="en-US" altLang="zh-CN" sz="2400" dirty="0" smtClean="0"/>
              <a:t> “</a:t>
            </a:r>
            <a:r>
              <a:rPr lang="en-US" altLang="zh-CN" sz="2400" dirty="0"/>
              <a:t>Mother of pulsars”, </a:t>
            </a:r>
            <a:r>
              <a:rPr lang="en-US" altLang="zh-CN" sz="2400" dirty="0" smtClean="0"/>
              <a:t> knighted </a:t>
            </a:r>
            <a:r>
              <a:rPr lang="en-US" altLang="zh-CN" sz="2400" dirty="0"/>
              <a:t>by Queen Elizabeth, former president of the Royal Society of Physics and astronomy, president of the Royal Edinburgh Society, Physics Breakthrough Award 2018. </a:t>
            </a:r>
            <a:endParaRPr lang="en-US" altLang="zh-CN" sz="2400" dirty="0" smtClean="0"/>
          </a:p>
          <a:p>
            <a:pPr marL="342900" lvl="0" indent="-342900" fontAlgn="base">
              <a:spcBef>
                <a:spcPct val="20000"/>
              </a:spcBef>
              <a:spcAft>
                <a:spcPct val="0"/>
              </a:spcAft>
              <a:buClr>
                <a:schemeClr val="accent1"/>
              </a:buClr>
              <a:defRPr/>
            </a:pPr>
            <a:r>
              <a:rPr lang="en-US" altLang="zh-CN" sz="2400" dirty="0"/>
              <a:t> </a:t>
            </a:r>
            <a:r>
              <a:rPr lang="en-US" altLang="zh-CN" sz="2400" dirty="0" smtClean="0"/>
              <a:t>   The discovery of  Pulsars </a:t>
            </a:r>
            <a:r>
              <a:rPr lang="en-US" altLang="zh-CN" sz="2400" dirty="0"/>
              <a:t>won the Nobel Prize twice: in </a:t>
            </a:r>
            <a:r>
              <a:rPr lang="en-US" altLang="zh-CN" sz="2400" dirty="0" smtClean="0"/>
              <a:t>1974 and 1993</a:t>
            </a:r>
            <a:r>
              <a:rPr lang="en-US" altLang="zh-CN" sz="2400" dirty="0"/>
              <a:t>, </a:t>
            </a:r>
            <a:r>
              <a:rPr lang="en-US" altLang="zh-CN" sz="2400" dirty="0" smtClean="0"/>
              <a:t>though she </a:t>
            </a:r>
            <a:r>
              <a:rPr lang="en-US" altLang="zh-CN" sz="2400" dirty="0"/>
              <a:t>was denied the Nobel Prize, </a:t>
            </a:r>
            <a:r>
              <a:rPr lang="en-US" altLang="zh-CN" sz="2400" dirty="0" smtClean="0"/>
              <a:t> well it is the true No-bell Prize</a:t>
            </a:r>
            <a:r>
              <a:rPr lang="zh-CN" altLang="en-US" sz="2400" dirty="0" smtClean="0"/>
              <a:t>。 </a:t>
            </a:r>
            <a:endParaRPr kumimoji="0" lang="zh-CN" altLang="en-US" sz="2400" b="0" i="0" u="none" strike="noStrike" kern="1200" cap="none" spc="0" normalizeH="0" baseline="0" noProof="0" dirty="0">
              <a:ln>
                <a:noFill/>
              </a:ln>
              <a:solidFill>
                <a:schemeClr val="tx1"/>
              </a:solidFill>
              <a:effectLst/>
              <a:uLnTx/>
              <a:uFillTx/>
              <a:ea typeface="宋体" panose="02010600030101010101" pitchFamily="2" charset="-122"/>
            </a:endParaRPr>
          </a:p>
        </p:txBody>
      </p:sp>
      <p:pic>
        <p:nvPicPr>
          <p:cNvPr id="40962" name="Picture 2" descr="http://5b0988e595225.cdn.sohucs.com/q_70,c_zoom,w_640/images/20171012/07bf42ae6d67484a89d38d77f0db1f7e.jpeg"/>
          <p:cNvPicPr>
            <a:picLocks noChangeAspect="1" noChangeArrowheads="1"/>
          </p:cNvPicPr>
          <p:nvPr/>
        </p:nvPicPr>
        <p:blipFill>
          <a:blip r:embed="rId4" cstate="print"/>
          <a:srcRect/>
          <a:stretch>
            <a:fillRect/>
          </a:stretch>
        </p:blipFill>
        <p:spPr bwMode="auto">
          <a:xfrm>
            <a:off x="9954163" y="1783460"/>
            <a:ext cx="1676913" cy="2075180"/>
          </a:xfrm>
          <a:prstGeom prst="rect">
            <a:avLst/>
          </a:prstGeom>
          <a:noFill/>
        </p:spPr>
      </p:pic>
      <p:sp>
        <p:nvSpPr>
          <p:cNvPr id="40964" name="AutoShape 4" descr="data:image/jpeg;base64,/9j/4AAQSkZJRgABAQAAAQABAAD/2wBDAAsJCQcJCQcJCQkJCwkJCQkJCQsJCwsMCwsLDA0QDBEODQ4MEhkSJRodJR0ZHxwpKRYlNzU2GioyPi0pMBk7IRP/2wBDAQcICAsJCxULCxUsHRkdLCwsLCwsLCwsLCwsLCwsLCwsLCwsLCwsLCwsLCwsLCwsLCwsLCwsLCwsLCwsLCwsLCz/wAARCAC0ANYDASIAAhEBAxEB/8QAGwABAAMBAQEBAAAAAAAAAAAAAAMEBQIGAQf/xAA/EAACAQMDAwMCAwQHBgcAAAABAgMABBEFEiETMUEiUWEUcTJCgSNSYvAGFSQzcpGhQ1OxwdHhNGNzgpKy8f/EABsBAQACAwEBAAAAAAAAAAAAAAAEBQECBgMH/8QAMBEAAgEDAQYEBQQDAAAAAAAAAAECAwQRMQUSIUFRkRMyYaFxgcHR8CJCseEGFDP/2gAMAwEAAhEDEQA/APyKlKUApSlAKUpQClKUApSlAKUpQClKUApSlAKUpQClKUApSlAKUpQClKUApSlAKUpQClKUApSlAKUpQClKstZXS20d2VBhfJG1gWVQ5jDuo5AJDAZ8j5GQK1fUV3ZERWZ3YKqqCWZicAADnNfKv6Sdt6kuAWt7e+u49wyOpbWss6Z/VR/27gDifT54I2k3wSCPAnWCVJHgYnGJVXnvxkZGTjOTiqdSwzyW8qSxkZXghhlXUjDI6+VI4YeQa0WtbFEbUvS1m4H09sX9bXXBa2cg79iZyW8jaMgyZUCrDp9zLGk7mK3t3yEmu3EUchBIIjz6mx2OAcecVIdLnbi2mtbt+f2dpMrSn4WJwrt5/CD28eak001xI0krbnbA7ABVAwFVV4AA4AAwKktrK8ut7wp+ziI6s0jLHDF7b5XIUH2Gc0BXIKkggggkEEYII96+VvdDTr5o4rnU1kvNrLFNaW0jmbYhYRStcNCCxwBGe+TtPGCtE2mmPkRal02BK7b61kgO4d/7hpVx9z38eaAz6VYuLK7tgjSoOm+RHLG6SwuR3CSxEoSPIzVegFKUoBSlKAUpSgFKUoBSlKAUpSgFKUoBSpra3kupooEKKXJy8hIjjRVLu7kAnCgEng9qtC40eIBVsJJwACZLi4dGZsc4SDCgewyT884AGfWvZXEgsTsUO1ldFnhYjbPa3qLDKjD4KIPJ9eeNmTB0tJuf7mWWzlP5Lo9W3J47TRqHHnGYz8t5q/oaTWGp9O6QrDNbSpMQVdGt5SE6yOhKlVIDZBP4T7VpOW7FyNKk9yDl0Jm0O0tJLOaVmmtbrDISdoRXHoDMuMkHKtwOR7HJu2umWQvNQjWLY7adqL25Vm46lnNGVAPHft96tRWzMl7okpIfMk2nsScrIud0S/qB+oHvx8sZS1xot1j1x3kdrNz26x+nYnA8Eg//ALVG7iq5J5/NV9jm5XNWU1Le/NVw9jxdzbyW0io+CGjSVGGcMjjIIz/PFbEqqT/UG0B4oYzEcev+tQvUkRicfiyYe3dU/dy1m4tUbUdGDjMcNzJHcEHnoW7i6YjdxnbnH+VYtqsl5eSzySGJUMl9dTR+lo0Vt7NH/ESQE+SO3cXNCp4lNTOgt6vi01NnyCCGKNby7UmElhbw5ZWunU4OSORGPzHuew5y0cVzd3N0U3tiKPIghTIhgU/liTOB8+T3JJ5OjqcdxqV7DcWsIEV7B14IUwsdsiMySoc4QKrBiTwOc8ZwK+7TbPiNVvbgcmWTcLNG7jpxEK7Y92wP4SOT7HuUoobiZikMUkjhSxWJGdsDjOFBNbF5pesXSQXy6dfGaclLxfppc/UD1dXAXtIOfuG9qoSapqcgCfUyRxAhlhtz0IFI7FYodqZ+cVJp5M7Xdk5B+uhbplipxdRZmiI3+WIKZz2kP2YCNG1DTywmgkWK4yssF1HIsVwqHlWU7TxngggjuCDzXNzBF00u7YH6eRzGyMcvbzAbum59j3Q+cHyhwi1HUYMiO5l2MArxyN1ImABADRyZQ48ZHFXrS+06V3jvIltlul6F1Naqeg0bMp3vbL2KEB1KY5XG0hjQGNSrV7ZXFjPJBMAcHMbrykqHs6H2P+Y7HBGBVoBSlKAUpSgFKUoBSlKAUpSgFKVatbaOUTTTuY7a3CtM643sWOEijB4LNzj4BPZaAn03d09ZKA9Uaa6xlQd+ZbiCFguOeVZlPwT71Eml6xKoki06+kQkgNHbTspwcHBC4rR0y/f6pbSzRbSO6hubNOjua4lkmiZIurN+Nju2nA2rnBAGOMWWWedzJNJJJIwGXkZnYgDAyWOaA6ltrqAsJ4JoirbGEsboVb907gOatWWoy2ZRHQT26v1Oi7FQGI2lo2HIJHB7g+QRxUcOpapAFSK8uVRV2CPqsY9nfbsYlce4xUv1lncZF5ZxAnjr2KiCVT7mIfsCO5xtUn94AcYaysMw0msM9ZO8V5b2F/ZSGTK7YW5WVLm3VRJBN4Dsu0jk55IJ2nCdUmY3MWOjqsTOVGFEd9GAZFI8buGH3+Ky9DZrWWeOKaO70+9CJJw6mG4Q/sGuIz6lOSUDBsev8XFa8caSDowkGHUCs9i5IxDqMSiQRM2MerJUnAyHJ7HikuKHhSwtGc7dW3hTxHR/n99+pzqSlri+uk5xaXuoxkL/ALy0kwTuzxh14x7V5eOKRdPt7eFd1zq11gAFQxgtyEQZJ7M5YnOB+yHPHp9XcYntzIpUNNo2pRAMcNvWF024J3FjtjHnk4H4eMQxL+GKRFk+htNMt2O7ZDG8PVu5sY4JJZMDuZG81Ns5pU8NlvsyjWqUcxi2s9H2IVUXOn3ek2HrNnJHfSTDCi43hIbgtIQAIkIjKbiAArMcFsLR+n0m3yLm7kuH/c09R0x/innAGftGw/i99O1VopIo3eKy0pmktpkuXPXuuqjQtLJDAHkLDdleMLxg5y5zp7PSbeaWCa/uerHI8T9OyUqjoxQ7y04P+QNTk09CdKEoPdksMj+q0lP7rTC+fxfWXcsmMdtn0yw/rnP6ee4r3TElhnFhNBNDIkkZsr141DIwcNi4SVt2fZx9vJ+fRafIQLfU7ct+7dRTW24/wuQyffcy/rmoJ7G8tgJJIiYSQFmiZZYGJ8CWMlM/Gc1k1NHUbHSje3iWt50i0hlgiu4RFC0cw6sYimjZlwQRgsqDkfdcu4tLu1KCeMqHGY3BDxSD3jkQlCPsTVnUvUulTjP7bTbfJPcm3Z7PkZP+7wPgCoLe8mtw6YSWByDLbzgtC59yAQQfG5SD8jPIGi00U9lphuc/TMTYXL7Sz28sG3p3EeP4CqkZ9QjxxtVlyriCS3leGTG5QjAqQysjqHV1I8EEEfetUxwT6TqT2ZfZb3FjdvFK4MlsG6ls+GAG4MWjwdvGMHBwZapP1enbmyZ9OZEJzlms5SVGc84jbAH/AKoHG3kDPpSlAKUpQClKUApSlAKUpQCtHUf2EWn2A4+ngWefwGuboCVj27hemn/t+azq3dSijiutRvZgChlEGmx+nMuyNAksqtkEKu0uPLEDtnAFG3temsV3cTrbRAiSHAWS5lKnhooCw4yPxEgcHkkYq7qN1ZQXCz2dhAReRrexy3hNyw6xJkRYziDCtvX8DYx3yM1jzzzXEsk0zs8shy7MeTxgfoOwrXtIIptPMd6ZF6LveWEUYAuLmHbi4SMvwF4VgSD+FsBjkACoNY1PsrQKOwVLS0AA7AKOn/lV/Z/SZx+201JVOQVubC3Q4PfHoWQZ9wQfY8cUDqk8WUsFWyj7Ztyeu3PeS4P7Qn7ED2Azz9FnFCBJqcskTkAraoha8ZTjaX6mFRT4ySex2kEEgaUVndRyR3C6fqWnXEJDx3GmNJMIyOciF36v6ibjHY5rUNw3oaNYFivlUy9BWSNbyBtzNCjBWQ59YGOBKRgBsDGsWsneNorCOFFkVUleaaW4Ygg5Lblj++Ix/wAzo24LNPZ/ndw9tnH/AImPO1R/jBK/cr7cV91UUn4S1Op2VsmnOEby5jvRT0+r+nzKrNIsjsSTIHYszHJLEkkkn381JOoIjmTgOOQOwalwA2yZfwyAZ++K+wnfHLF5A3p96rnLgpHdwpKLlQWj0/ld0fBiaJgeXjGR/EnkH7VFqtil0y3keFmnt4biXHCyPt6cje2dwbOOOfiuoGCyp7H0t8g8Yq5gCG3zz9PdT2rcZ2xTqJUBz4yJMfr+vrCcqbe78SBd21K7jB1lnL3X9H+dDx7KyEqQQwOCD4qW3u7u1YtbzPGTwwU+lx7Oh9JHwQa2rkQdGRZ4Vkiikw7ooFxErHG+NxjOD3ViQc+D6hj3No8IWZGEtrIxEMyjAbztdckqw8gn7Ejk29Koqkd5Hzi/s52VZ0pfL4GpP9Hf6fpMknSs7ofXW0bIGFpIqSi49ajJRiZG5Hp7DCgFqxpoZbeRopVw647FWUggEMrKSpBHIIJB7irlz6NN0aMn1Ob+6GO3TeRYBz75jb/T344guY3jW0uyxtl3dFwA0lqzHO6P3U/mXPPwea9SCTabI8Ntq8yY3xRWjoWAYZF3EOQeMHkH71atIInd3tx/ZNRsr61kjJLdC4SE3CxH1ZI3KrRZOT8lTVdoJbPTdSD4zPdafDHIh3JNBsmuGKH2JER7A8Y8ECb+jLq2qWNrISIri6tnBCO5jnt36sUgVAT7qfhz27gDEpSlAKUpQClKUApSlAKUpQHcMUk0sUMY3SSukUa5A3O5CgZY4rW/pAwkurSWNy9u1lbW8LEBcmzH0UjYUBQXZDIR/HzknJraP6dQgl/Nbx3V3H7dW2t5LhM/GVGa7tY3v7M2UY33cEyTWik8vHMywyRL+uxsewY8c7wIrSKKKM39yivFFJtt4Xzi7nXaxQ4/IoIMn3A4L5WEXl4bpLwzOblJI5Vkb1EMhBXg8YGOB+lS6jNG0sdvA262sohawNggSbWLSS4P77FmHwQPFc6fBFNM7zgm2toZLq5AONyR42xkggjexVM/x0BfnjgsEh1GKIiW9US2ccgyLLKKzOR75J6IP5cOR6hWfaQNeXG15Cq7ZZ7iVgzbIo1Mkjn3OAce5IHmpo77rz3a3pXoX8iGdlU/2d1J2TRIv7gJAX90kcZBWWSGXT9PlR8dbUJ+mGUqQ1pbbZCUbPKSMUII/wB137gAaBMTRWrwRLFFs2xqoAIVT6eoR3cjBY+T8cCSUlliuEJDcBipIKsvYgiorUBreGFiMmKN4z43bRxXcT7GdHB2t6WB8fNUM23Jvnk+t2sIxoQh+1xS+DS/O5clxOvUAAW7DSgDtHcIR1UA+5DD4ce1UYmKSqTxg4I+/FW7cFGltWYBZ9rwOTwJ0yYyT7Nkof8AFnxUFwnPU2ldxKuCMFJAcEEVh4bzyZvByit1+an/ABy7PgcSrsmbwA24fbvV1fUmpIOfRZ3a58Mkqw8Y84kP+v6U5vUkD+ShVvutXbXBu2Tn12NwMeCVgMi58dwD+mfFaxenzNqySjLGmYv6lKRFkN8h7MsgH33Vg21y1uzqyiSCQbJ4XJCyID7jkEd1Pj/Q76EHcT/tJB/8R6ia8/bwSXV1DbxjLTTLGPYBjgsT2wO5PxVjZPzL4HIf5Ok/Cnze9/KL2rwCKLRulua3WwjVXYAOHmkkvDHKoJAIEgx7jB84GTWrNqED399uDPptzIkLRoNrC1gxHCYtx4ZFA28/B4JB5hsEiuma69djbRJeSyISEuIGx00jYYOZDhPcZOcbDtsDji00aS2emaQ2Td9Fr62JbJWe6O5bXkgBXQRsvBwzf+YcVNJZreW6v1O36C1llRsAjryD6eIYbg8tnHspPOMGnNc3Fxcy3MjnrSymVnX04YnPpx2A8e2PitrVUZIbOKJB9VrZh1C6jTGIpQXgFvjOQSxeQqcYDp7ZoDM1aNYtS1JUB6RupnhJz6oZGMkbc88qQf1qlV7V3V9T1LYQY47mWGEgEfsYT0YxzzwoA55/WqNAKUpQClKUApSlAKUpQF/R+dQt4vNytxZoT2D3UElupb4BYE13pDdC4mvfQTYWs90iyAFGlwIYwwbgjcykgjnGPNUIpZIZYpYziSJ0kQ4BwyMGBweK2ZY41XX5oc/T3mn215BznCy39vuTkk+lgyHn8tAZ15BEuy5ts/ST5MYLFmhcfigdsDlfHuCD5wJm/s+koOd+oXZZu2BDZrtA7+Wc+PyD3qvbXKxCSKZDJazlOvGDg5TIWSMns65O048kHIYg3NXgaBdHRCXtxpkDQS4xv6rvcuGHggyEEfbuCGcDKHetq5NtJ/V+nTbYzFYWRt7gn0xyXMYu2WT+Al+fYgsO5U4oznA7ngCtDWjnVdUwc4uZEPf8SHaRz8igL9oJem1rKpW5tHaMocZ28tj/AKfzm0cTjnCyjjJ4V8ePvWZp90JpbW1uZGBLxQQXBG5oUZgojcZBMfkc8eOCVbWnieNtky8jOyVOQ6gldwxwRwcEGqm5pOMt5aM+h7D2hGvQVGXmisY6rk/kRhgVMMwKgfhJHKn5+KtSgzKZmxmRljuj4FwQTHKPhwMn5De+KreoqFbZKg7FTh1A+/P+lSwSiMsjq0kDq0csTDbJtJz6CQRuB5HyPmoq6F7PKxNar3XR9fRogIbpSRsPUkg/TIIq7ZZ+rdyQB0bqPL/hAFrIGYn4/wCdSHTXhZDc7zGbn6XdGADIDCLiKRS2V5H+RGDg523LOHQwdkl3MklzDNDHPbxSzqqFCHaa0kVW3cEbVkfk5GAuG2jHMscykntuynN2sJ5ljo/XvhZMCaZLaMSvGHVemgiYlQ6k5ZSV5BYZqnJBHpkT3iNu/rCCQaSWBEgt5GaGWdh7jDxD5yR+EE7l5puj4guRqYu1yelG0CQWvc5aSaS4AY8YZQw54ydpxXTTnukljuItSvXeQ3VpItvHbW25VO6NboGRNjgDbtXblVwRmrW3pOnHjqzlNs30byv+jyx4L7nmbe2muXKptVVG6WWQkRQx+XkYA4H6ZPYAk4Ok00d3p7adBuAsF+tgJAD3OFJud+DzsyXjHhQ/lzu+3EFy8Yikn02wslO9IY7pJVJ5AdltjLM7fJzjP5VGFihutO02aGW0ja7mikSTrXa9OHCsCUW3BOcjglmIwT6fNSSlI4YUslivLyMM7BZbO1lXIm/Mssyt/sv/ALdhxkroW0x+gh1S5cPJZ6jqDx9QgyS3dxDDJE23gnawLsT7Y53Yqveadsu7me7uHjs5JDNDLIA1zdRSgSI0MTlWbII9WQvB5PY86jKq2Ol2qoIlL3N+kIO4xxziKKMu+AS7BNzceRjAwqAZJJYkkkkkkk8kk+TXylKAUpSgFKUoBSlKAUpSgFbWkl723v8ASgrPPJZ3D2G3YCXjeK6khZpCAFIjLD5GB/eE1i1Na3D2txb3KAFoZFcK2drAHlTjBwe3egISMVs3108N0FdBLaz2WlM8Ug9LgWUK742IyGHIDD5HIyCvLe3uLiRElVZzh7WWUgJfwSeqJnfAVZcHDE4BIOcMCZIdVjlCaTJJGyMbFbeRWUjZLayyW5U584Csf8VARmzWQNcWLGeNA00kBybm3ReT1VCgEDyy8eSFzgNYXbquqc53Xc8n26jF8d/GcVSRmVlZWKsDlWUkEH3BFbep3sU1xHJfWiz/AFdpZXP1Eb9C6LvAnUO9QUPrDj1Rscdj2IAwh5revNSurPUr8grNa3U5v+hNuMZ+rUXAaMg7gcMBuBGcexxVH6fR5STFfSwfwXlsxwT2Akti+fklF79j4vXllbSwaZctqdgB9P8ASSyL9Y5eS0bZ6QIAMhDFgccY981hpNYZvCcqclKDw0WI7zR7jBE7W7cAxXqAjJ/duIExx5JRe3zhdrT7e0hgudTlubeSAQ3UFqIS8qyTLHmR3BUMERN7HHJwdvYlfL21tpIZ2Dy3IgAeaaRDBYxDnG7kzPnsF9BJ4+TvtJJcWN5YRACWMItnE7EbLq9VbZ4diApkQgu+CMEleRHtEf8A1aecouHt28dPw5NP1xxOna6m6kMkzM0pkmXkiMXPpm6gUY5IYAnH5fNRZinWKSSIPFcHDIxZelcAYIDjkZxwccEA85xVeO4SaXV5Iu0GqyXCZzu6BkMQDDPAC8AeNtWiqie4tnz0rtTLGfZx+MD57MKpaqdKq8cvz7dj53dScLiclw4t8O/D5NY+BnSyy25lcyXBRSiTXVsRHdL+ULe2rN05E7eogbuMtn0CNS0rxy2sWlXkqsrRGMNYXybTuB6EMsals85Aft3wKtXMc7q88TmO+tQY5WHAlQgj1A8FXHcEEe4xmsUtptyT9Qr2VyDtZoIg9qzDj1w5DJ87Sw9lHi7t6yqxzzL+1uFXhnmtTQ1NbS1khmk0Joo72FbhBJLexKJcbZkVWxwrhsfGOec1Vt7nUZWZdM0yCN0G9jZ2kk8qE8BxJOZXX24YD9eau28OsjTblbC8L/TXUMqS2N7sDxXCsjq4Z0kB3ImxSgPLHnIqrJDrD9M6vfXEVqjbn+puWlmXOAyx25cvv8YwMeSB2kEol1GKKE6fdai6y3r6fbGS1Ls0skil442uWXhV2KmRu3HjtuLLizzzXErzTNukfGTwBgAKFUDgADAAAwAMeK7vLn6qd5dmxdsUUSAk7IYY1hjTJ5OFAGar0ApSlAKUpQClKUApSlAKUpQClKUBft3S6hWxmdUeMyNZTSOFVWYFjbuznaEY8g5ABJJ4YkXoJWezu9P1C368lg31MCylkuIoVXpzRwyjngbHAIZcKxx+9hVpWmpdNoPqIzIYBiCaMhZo1xt2NkYePHBVvGQCoagOfptNnINterCxJxDqCspBPAVZ4VMZ+7BBV2fTLu4sLGRHspHtZJbJ3S+tNpjb+0RZLuDnmVfsnH4aiuNMt5s3em3lq9rLJtWK5lS1mgkKB2jlE5EYxzsPVIIHBJBCyWOmaoGngmtZfpryLoPINrJG+Q8UwIbGFbBJ59Jb3oCmNJvBy8tgi9gz39kVz4HokJ/0q9bxaaLK+gkuDevbmPUY47MNDFtX9jKpmuIxJnDKxAj7Jwecio+kT2skkd9dWNq0bbXU3EdxJkdwsdmZD9s4HPfHI7try0sJ4G02CW5uOoq9a6UBnVsq0cMEZbaWBxnex9tp5oCVrieP6UGJFuWZG07T4FIhtmfhJpEYlmkORs3FieCSQAHs21x9LqELLI0kOhR3N5dskjr9Zduwil/aBS22RikWfKjPBNVL1f6rnuCskkl3dCV4ppfU8NvKWUl2PeY8q/7pBHLf3Ve4zZ2UNpyLi7aO8uxyCkYB+niPPfBLn/EvleANuwtbe2WWAftFvbi4EMuMA2i28LoSCe7dVT8FSPtKeq9lDKuOvZnJ+TEdjqfuKgt+bfRYCxN1YWzXTxlmcfS3btOCiY/EoEbHBPpfx0zV6IhLu8hPKyhblcnvv9LDvVHfrdqby9H24M5vacdytvron24P2OJXUiG/j5TphZ1/ehPv8r/Pzm6hplpIWnSZYeoFaJ3B6Drxw7ICwPzgj3xy1aFmejJc2L8hC0kO780T9x/Pv8V8RArTWEhOw5ltWYZ9PleeMjJ/1qPRqujPK0Xuv6I1vWdvUytF7x/oweiLG11ETSQNJeRRW9ssEsU4KLPHO0pMTHGNgAzydx44JGXmr2oWbWszgDEbMcYyQh77CT8cj4/0o10UZKaUkdXCcZxUo6MUpStjYUpSgFKUoBSlKAUpSgFKUoBSlKAUpSgJre5uLVmeF9u5dkilVeORMg7JI3BQjgHBBHHxVrq6NOCZobi1lOMtZhJoffIhnZW59urjnxjac+lAbIb+j9wIEuL3UN8fTjWY2MKboVUqI5StxIfThQp2EgcYIA2TfT3yKV0u2to4nVlNzHeW09xKrAggzsVK8HBCohwcHNYFM0BtRPZ2scUF5PDPKjFoBCqXMNkzZO55A2xxnBKDcOc5yCkkH0sCym6vr62niaQysIJ2luLzJywAxuUnyXCnnIDYwczmnNAWzezyX7XjMyvLMzP0jtwj5Qxp427TtA9uK9PI+06XcjHf6eUg5GGGOW+CD5rxwr1kRFzpcgGNyxiRMEcEAPxntjkfpVZfx8svXHcp9pxX6JPrjvwJb/ML216o5ibpSY7lGyf+tS3cfXgSaFv2kWJoWXz5xXUZW8s1DYxNFtbzhxxn9DUGmTMUktnyJbc4APfbnGP0qmWVHPOD9jn05KG9zg/Y5nji1K0DhecbZVABdSvPpz5Hce+ceePKTwvBI0b4zgMCCCGUjIYEeDXrGzY3hccWt0fX32xyfz/x+Kr6rp4mUOgG7cejk4Ac+oxE+zclfnI/NxY2lwqclB+V6fYtbC5VGSpvyy09PT5HlqV9IIJBGCCQR2xXyrs6MUpSgFKUoBSlKAUpSgFKUoBSlKAUpSgFKUoBSlKAUpSgPor0+gyBodpJIKshB7ehz2/RgP0ry9begyESMuMhZMkLjcVeNgTg8YG1f5NQr6G9QkV+0Yb9vL0NfTiVN3anvBKzDvwjH5/nmo7hWtb6O7HEUrBJT35Yeon/AI/pXVwkctrNeQh1lkWKU887VwNpA4471aZPrrTCjmWJXXzhxz/2qjclGW+9HwZzbkoz8R6Pg12yR6grtbhlCukTrK8bDKyKPc96S4lgiu4NoMKCQBiApj/NG2eP5+aqQ6rZwWgW4ctNFujMK8u+O2SeAPB+1eemvZ5UaEM62/ULrEGyufGfc1KoWlSfB8Enr1RMtrGrP9L4KL16oX0tvPd3EsCFIpH3Krd+QMk/c5P61VpSr6MVFKKOmjFQiorkKUpWTYUpSgFKUoBSlKAUpSgFKUoBSlKAUpSgFKUoBSlKAVpaLNJFqFsin0zuIpARkMp5xSleFx/xl8GR7pZoTz0ZsC4kt9KupEVGKTyxKrrldrvg8DHuawDfX5hEP1EgiXJCKxVecHB20pUKyhFuba5lfs6EZSqNr9xVya+UpVoXApSlAKUpQClKUApSl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0966" name="Picture 6" descr="https://ts1.cn.mm.bing.net/th/id/R-C.d1bc962ea2ab16e2ee664aaf63824ce7?rik=OfrueJy8Nc4%2fZA&amp;riu=http%3a%2f%2fwww.parkes.atnf.csiro.au%2fpeople%2fsar049%2feternal_life%2fsupernova%2fpulsar.gif&amp;ehk=okxq62IsVx8tL9arag159iL%2fTinMCTDdNFj1b3v6SG0%3d&amp;risl=&amp;pid=ImgRaw&amp;r=0"/>
          <p:cNvPicPr>
            <a:picLocks noChangeAspect="1" noChangeArrowheads="1" noCrop="1"/>
          </p:cNvPicPr>
          <p:nvPr/>
        </p:nvPicPr>
        <p:blipFill>
          <a:blip r:embed="rId5" cstate="print"/>
          <a:srcRect/>
          <a:stretch>
            <a:fillRect/>
          </a:stretch>
        </p:blipFill>
        <p:spPr bwMode="auto">
          <a:xfrm>
            <a:off x="6857" y="24955"/>
            <a:ext cx="2451086" cy="183831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6145"/>
          <p:cNvSpPr>
            <a:spLocks noGrp="1"/>
          </p:cNvSpPr>
          <p:nvPr>
            <p:ph type="title"/>
          </p:nvPr>
        </p:nvSpPr>
        <p:spPr>
          <a:xfrm>
            <a:off x="0" y="1"/>
            <a:ext cx="12191999" cy="2472690"/>
          </a:xfrm>
          <a:solidFill>
            <a:srgbClr val="FFC000"/>
          </a:solidFill>
        </p:spPr>
        <p:txBody>
          <a:bodyPr wrap="square" lIns="91440" tIns="45720" rIns="91440" bIns="45720" anchor="ctr"/>
          <a:lstStyle/>
          <a:p>
            <a:r>
              <a:rPr lang="zh-CN" altLang="en-US" sz="3600" dirty="0" smtClean="0">
                <a:solidFill>
                  <a:srgbClr val="0070C0"/>
                </a:solidFill>
                <a:latin typeface="微软雅黑" panose="020B0503020204020204" charset="-122"/>
                <a:ea typeface="微软雅黑" panose="020B0503020204020204" charset="-122"/>
                <a:cs typeface="微软雅黑" panose="020B0503020204020204" charset="-122"/>
              </a:rPr>
              <a:t>脉冲星？如何形成？ </a:t>
            </a:r>
            <a:r>
              <a:rPr lang="en-US" altLang="zh-CN" sz="3600" dirty="0" smtClean="0">
                <a:solidFill>
                  <a:srgbClr val="0070C0"/>
                </a:solidFill>
                <a:latin typeface="微软雅黑" panose="020B0503020204020204" charset="-122"/>
                <a:ea typeface="微软雅黑" panose="020B0503020204020204" charset="-122"/>
                <a:cs typeface="微软雅黑" panose="020B0503020204020204" charset="-122"/>
              </a:rPr>
              <a:t>How</a:t>
            </a:r>
            <a:r>
              <a:rPr lang="zh-CN" altLang="en-US" sz="3600" dirty="0">
                <a:solidFill>
                  <a:srgbClr val="0070C0"/>
                </a:solidFill>
                <a:latin typeface="微软雅黑" panose="020B0503020204020204" charset="-122"/>
                <a:ea typeface="微软雅黑" panose="020B0503020204020204" charset="-122"/>
                <a:cs typeface="微软雅黑" panose="020B0503020204020204" charset="-122"/>
              </a:rPr>
              <a:t> </a:t>
            </a:r>
            <a:r>
              <a:rPr lang="en-US" altLang="zh-CN" sz="3600" dirty="0" smtClean="0">
                <a:solidFill>
                  <a:srgbClr val="0070C0"/>
                </a:solidFill>
                <a:latin typeface="微软雅黑" panose="020B0503020204020204" charset="-122"/>
                <a:ea typeface="微软雅黑" panose="020B0503020204020204" charset="-122"/>
                <a:cs typeface="微软雅黑" panose="020B0503020204020204" charset="-122"/>
              </a:rPr>
              <a:t>to form a pulsar </a:t>
            </a:r>
            <a:r>
              <a:rPr lang="zh-CN" altLang="en-US" sz="3600" dirty="0" smtClean="0">
                <a:solidFill>
                  <a:srgbClr val="0070C0"/>
                </a:solidFill>
                <a:latin typeface="微软雅黑" panose="020B0503020204020204" charset="-122"/>
                <a:ea typeface="微软雅黑" panose="020B0503020204020204" charset="-122"/>
                <a:cs typeface="微软雅黑" panose="020B0503020204020204" charset="-122"/>
              </a:rPr>
              <a:t>？</a:t>
            </a:r>
            <a:r>
              <a:rPr lang="en-US" altLang="zh-CN" b="0" dirty="0"/>
              <a:t> On July 4, </a:t>
            </a:r>
            <a:r>
              <a:rPr lang="en-US" altLang="zh-CN" b="0" dirty="0" smtClean="0"/>
              <a:t>1054</a:t>
            </a:r>
            <a:r>
              <a:rPr lang="zh-CN" altLang="en-US" b="0" dirty="0" smtClean="0"/>
              <a:t>， </a:t>
            </a:r>
            <a:r>
              <a:rPr lang="en-US" altLang="zh-CN" b="0" dirty="0" smtClean="0"/>
              <a:t>astronomers </a:t>
            </a:r>
            <a:r>
              <a:rPr lang="en-US" altLang="zh-CN" b="0" dirty="0"/>
              <a:t>in Song Dynasty </a:t>
            </a:r>
            <a:r>
              <a:rPr lang="en-US" altLang="zh-CN" b="0" dirty="0" smtClean="0"/>
              <a:t> recorded </a:t>
            </a:r>
            <a:r>
              <a:rPr lang="en-US" altLang="zh-CN" b="0" dirty="0"/>
              <a:t>the Taurus “</a:t>
            </a:r>
            <a:r>
              <a:rPr lang="en-US" altLang="zh-CN" b="0" dirty="0" err="1"/>
              <a:t>Tianguan</a:t>
            </a:r>
            <a:r>
              <a:rPr lang="en-US" altLang="zh-CN" b="0" dirty="0"/>
              <a:t> Star” event, a rare world-class historical event in which a supernova exploded at the center of its remnant, leave behind a pulsar (rotating neutron star</a:t>
            </a:r>
            <a:r>
              <a:rPr lang="en-US" altLang="zh-CN" b="0" dirty="0" smtClean="0"/>
              <a:t>)</a:t>
            </a:r>
            <a:r>
              <a:rPr lang="zh-CN" altLang="en-US" b="0" dirty="0" smtClean="0"/>
              <a:t>， </a:t>
            </a:r>
            <a:r>
              <a:rPr lang="en-US" altLang="zh-CN" b="0" dirty="0" smtClean="0"/>
              <a:t>with period of 33 milliseconds.</a:t>
            </a:r>
            <a:r>
              <a:rPr lang="en-US" altLang="zh-CN" sz="3200" dirty="0" smtClean="0">
                <a:solidFill>
                  <a:srgbClr val="0070C0"/>
                </a:solidFill>
                <a:latin typeface="微软雅黑" panose="020B0503020204020204" charset="-122"/>
                <a:ea typeface="微软雅黑" panose="020B0503020204020204" charset="-122"/>
                <a:cs typeface="微软雅黑" panose="020B0503020204020204" charset="-122"/>
              </a:rPr>
              <a:t/>
            </a:r>
            <a:br>
              <a:rPr lang="en-US" altLang="zh-CN" sz="3200" dirty="0" smtClean="0">
                <a:solidFill>
                  <a:srgbClr val="0070C0"/>
                </a:solidFill>
                <a:latin typeface="微软雅黑" panose="020B0503020204020204" charset="-122"/>
                <a:ea typeface="微软雅黑" panose="020B0503020204020204" charset="-122"/>
                <a:cs typeface="微软雅黑" panose="020B0503020204020204" charset="-122"/>
              </a:rPr>
            </a:br>
            <a:endParaRPr sz="2400" dirty="0" smtClean="0">
              <a:latin typeface="微软雅黑" panose="020B0503020204020204" charset="-122"/>
              <a:ea typeface="微软雅黑" panose="020B0503020204020204" charset="-122"/>
              <a:cs typeface="微软雅黑" panose="020B0503020204020204" charset="-122"/>
            </a:endParaRPr>
          </a:p>
        </p:txBody>
      </p:sp>
      <p:pic>
        <p:nvPicPr>
          <p:cNvPr id="6147" name="内容占位符 6146" descr="supernova"/>
          <p:cNvPicPr>
            <a:picLocks noGrp="1" noChangeAspect="1"/>
          </p:cNvPicPr>
          <p:nvPr>
            <p:ph sz="half" idx="1"/>
          </p:nvPr>
        </p:nvPicPr>
        <p:blipFill>
          <a:blip r:embed="rId5" cstate="print"/>
          <a:stretch>
            <a:fillRect/>
          </a:stretch>
        </p:blipFill>
        <p:spPr>
          <a:xfrm>
            <a:off x="1774824" y="2607629"/>
            <a:ext cx="4321175" cy="2937510"/>
          </a:xfrm>
        </p:spPr>
      </p:pic>
      <p:sp>
        <p:nvSpPr>
          <p:cNvPr id="6148" name="文本框 6147"/>
          <p:cNvSpPr txBox="1"/>
          <p:nvPr/>
        </p:nvSpPr>
        <p:spPr>
          <a:xfrm>
            <a:off x="128954" y="5910216"/>
            <a:ext cx="12063046" cy="707886"/>
          </a:xfrm>
          <a:prstGeom prst="rect">
            <a:avLst/>
          </a:prstGeom>
          <a:solidFill>
            <a:srgbClr val="FFFF00"/>
          </a:solidFill>
          <a:ln w="9525" cap="flat" cmpd="sng">
            <a:solidFill>
              <a:srgbClr val="0066FF"/>
            </a:solidFill>
            <a:prstDash val="solid"/>
            <a:miter/>
            <a:headEnd type="none" w="med" len="med"/>
            <a:tailEnd type="none" w="med" len="med"/>
          </a:ln>
        </p:spPr>
        <p:txBody>
          <a:bodyPr wrap="square" anchor="t">
            <a:spAutoFit/>
          </a:bodyPr>
          <a:lstStyle/>
          <a:p>
            <a:pPr eaLnBrk="0" hangingPunct="0"/>
            <a:r>
              <a:rPr lang="en-US" altLang="zh-CN" sz="2000" dirty="0"/>
              <a:t>In 1968 </a:t>
            </a:r>
            <a:r>
              <a:rPr lang="en-US" altLang="zh-CN" sz="2000" dirty="0" smtClean="0"/>
              <a:t>, Arecibo searched SNR1054-supernova </a:t>
            </a:r>
            <a:r>
              <a:rPr lang="en-US" altLang="zh-CN" sz="2000" dirty="0"/>
              <a:t>remnant, </a:t>
            </a:r>
            <a:r>
              <a:rPr lang="en-US" altLang="zh-CN" sz="2000" dirty="0" smtClean="0"/>
              <a:t>discovered the Crab </a:t>
            </a:r>
            <a:r>
              <a:rPr lang="en-US" altLang="zh-CN" sz="2000" dirty="0"/>
              <a:t>Pulsar, with a rotation period of 33 milliseconds. It is the only known accurate age </a:t>
            </a:r>
            <a:r>
              <a:rPr lang="en-US" altLang="zh-CN" sz="2000" dirty="0" smtClean="0"/>
              <a:t>and multi-band </a:t>
            </a:r>
            <a:r>
              <a:rPr lang="en-US" altLang="zh-CN" sz="2000" dirty="0"/>
              <a:t>calibrated </a:t>
            </a:r>
            <a:r>
              <a:rPr lang="en-US" altLang="zh-CN" sz="2000" dirty="0" smtClean="0"/>
              <a:t>pulsar.</a:t>
            </a:r>
            <a:endParaRPr lang="en-US" altLang="zh-CN" sz="2000" b="1" dirty="0">
              <a:latin typeface="微软雅黑" panose="020B0503020204020204" charset="-122"/>
              <a:ea typeface="微软雅黑" panose="020B0503020204020204" charset="-122"/>
              <a:cs typeface="微软雅黑" panose="020B0503020204020204" charset="-122"/>
            </a:endParaRPr>
          </a:p>
        </p:txBody>
      </p:sp>
      <p:graphicFrame>
        <p:nvGraphicFramePr>
          <p:cNvPr id="2" name="Object 2"/>
          <p:cNvGraphicFramePr>
            <a:graphicFrameLocks/>
          </p:cNvGraphicFramePr>
          <p:nvPr>
            <p:extLst>
              <p:ext uri="{D42A27DB-BD31-4B8C-83A1-F6EECF244321}">
                <p14:modId xmlns:p14="http://schemas.microsoft.com/office/powerpoint/2010/main" val="2661055584"/>
              </p:ext>
            </p:extLst>
          </p:nvPr>
        </p:nvGraphicFramePr>
        <p:xfrm>
          <a:off x="6274435" y="2672557"/>
          <a:ext cx="3837940" cy="2891790"/>
        </p:xfrm>
        <a:graphic>
          <a:graphicData uri="http://schemas.openxmlformats.org/presentationml/2006/ole">
            <mc:AlternateContent xmlns:mc="http://schemas.openxmlformats.org/markup-compatibility/2006">
              <mc:Choice xmlns:v="urn:schemas-microsoft-com:vml" Requires="v">
                <p:oleObj spid="_x0000_s40050" r:id="rId6" imgW="27432000" imgH="20574000" progId="PowerPoint.Template.8">
                  <p:embed/>
                </p:oleObj>
              </mc:Choice>
              <mc:Fallback>
                <p:oleObj r:id="rId6" imgW="27432000" imgH="20574000" progId="PowerPoint.Template.8">
                  <p:embed/>
                  <p:pic>
                    <p:nvPicPr>
                      <p:cNvPr id="0" name="Picture 2" descr="image3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4435" y="2672557"/>
                        <a:ext cx="3837940" cy="28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39940" name="Picture 4" descr="https://p.ssl.qhimg.com/t015b6cf914809a17bb.gif?size=480x270"/>
          <p:cNvPicPr>
            <a:picLocks noChangeAspect="1" noChangeArrowheads="1" noCrop="1"/>
          </p:cNvPicPr>
          <p:nvPr/>
        </p:nvPicPr>
        <p:blipFill>
          <a:blip r:embed="rId8" cstate="print"/>
          <a:srcRect/>
          <a:stretch>
            <a:fillRect/>
          </a:stretch>
        </p:blipFill>
        <p:spPr bwMode="auto">
          <a:xfrm>
            <a:off x="10112375" y="3688080"/>
            <a:ext cx="1873391" cy="1053783"/>
          </a:xfrm>
          <a:prstGeom prst="rect">
            <a:avLst/>
          </a:prstGeom>
          <a:noFill/>
        </p:spPr>
      </p:pic>
    </p:spTree>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2000" fill="hold" nodeType="withEffect">
                                  <p:stCondLst>
                                    <p:cond delay="0"/>
                                  </p:stCondLst>
                                  <p:childTnLst>
                                    <p:set>
                                      <p:cBhvr>
                                        <p:cTn id="6" dur="3000">
                                          <p:stCondLst>
                                            <p:cond delay="0"/>
                                          </p:stCondLst>
                                        </p:cTn>
                                        <p:tgtEl>
                                          <p:spTgt spid="614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EXPLODE.WAV"/>
                                        </p:tgtEl>
                                      </p:cMediaNode>
                                    </p:audio>
                                  </p:subTnLst>
                                </p:cTn>
                              </p:par>
                              <p:par>
                                <p:cTn id="7" presetID="4" presetClass="entr" presetSubtype="32" repeatCount="2000" fill="hold" nodeType="withEffect">
                                  <p:stCondLst>
                                    <p:cond delay="5000"/>
                                  </p:stCondLst>
                                  <p:childTnLst>
                                    <p:set>
                                      <p:cBhvr>
                                        <p:cTn id="8" dur="1" fill="hold">
                                          <p:stCondLst>
                                            <p:cond delay="0"/>
                                          </p:stCondLst>
                                        </p:cTn>
                                        <p:tgtEl>
                                          <p:spTgt spid="6147"/>
                                        </p:tgtEl>
                                        <p:attrNameLst>
                                          <p:attrName>style.visibility</p:attrName>
                                        </p:attrNameLst>
                                      </p:cBhvr>
                                      <p:to>
                                        <p:strVal val="visible"/>
                                      </p:to>
                                    </p:set>
                                    <p:animEffect transition="in" filter="box(out)">
                                      <p:cBhvr>
                                        <p:cTn id="9" dur="3000"/>
                                        <p:tgtEl>
                                          <p:spTgt spid="6147"/>
                                        </p:tgtEl>
                                      </p:cBhvr>
                                    </p:animEffect>
                                  </p:childTnLst>
                                  <p:subTnLst>
                                    <p:audio>
                                      <p:cMediaNode>
                                        <p:cTn display="0" masterRel="sameClick">
                                          <p:stCondLst>
                                            <p:cond evt="begin" delay="0">
                                              <p:tn val="7"/>
                                            </p:cond>
                                          </p:stCondLst>
                                          <p:endCondLst>
                                            <p:cond evt="onStopAudio" delay="0">
                                              <p:tgtEl>
                                                <p:sldTgt/>
                                              </p:tgtEl>
                                            </p:cond>
                                          </p:endCondLst>
                                        </p:cTn>
                                        <p:tgtEl>
                                          <p:sndTgt r:embed="rId4" name="EXPLODE.WAV"/>
                                        </p:tgtEl>
                                      </p:cMediaNode>
                                    </p:audio>
                                  </p:subTnLst>
                                </p:cTn>
                              </p:par>
                              <p:par>
                                <p:cTn id="10" presetID="14" presetClass="emph" presetSubtype="0" fill="hold" grpId="0" nodeType="withEffect">
                                  <p:stCondLst>
                                    <p:cond delay="8000"/>
                                  </p:stCondLst>
                                  <p:childTnLst>
                                    <p:animClr clrSpc="rgb" dir="cw">
                                      <p:cBhvr override="childStyle">
                                        <p:cTn id="11" dur="950" fill="hold">
                                          <p:stCondLst>
                                            <p:cond delay="50"/>
                                          </p:stCondLst>
                                        </p:cTn>
                                        <p:tgtEl>
                                          <p:spTgt spid="6146"/>
                                        </p:tgtEl>
                                        <p:attrNameLst>
                                          <p:attrName>style.color</p:attrName>
                                        </p:attrNameLst>
                                      </p:cBhvr>
                                      <p:to>
                                        <a:schemeClr val="accent2"/>
                                      </p:to>
                                    </p:animClr>
                                    <p:animClr clrSpc="rgb" dir="cw">
                                      <p:cBhvr>
                                        <p:cTn id="12" dur="950" fill="hold">
                                          <p:stCondLst>
                                            <p:cond delay="50"/>
                                          </p:stCondLst>
                                        </p:cTn>
                                        <p:tgtEl>
                                          <p:spTgt spid="6146"/>
                                        </p:tgtEl>
                                        <p:attrNameLst>
                                          <p:attrName>fillcolor</p:attrName>
                                        </p:attrNameLst>
                                      </p:cBhvr>
                                      <p:to>
                                        <a:schemeClr val="accent2"/>
                                      </p:to>
                                    </p:animClr>
                                    <p:set>
                                      <p:cBhvr>
                                        <p:cTn id="13" dur="950" fill="hold">
                                          <p:stCondLst>
                                            <p:cond delay="50"/>
                                          </p:stCondLst>
                                        </p:cTn>
                                        <p:tgtEl>
                                          <p:spTgt spid="6146"/>
                                        </p:tgtEl>
                                        <p:attrNameLst>
                                          <p:attrName>fill.type</p:attrName>
                                        </p:attrNameLst>
                                      </p:cBhvr>
                                      <p:to>
                                        <p:strVal val="solid"/>
                                      </p:to>
                                    </p:set>
                                    <p:set>
                                      <p:cBhvr>
                                        <p:cTn id="14" dur="950" fill="hold">
                                          <p:stCondLst>
                                            <p:cond delay="50"/>
                                          </p:stCondLst>
                                        </p:cTn>
                                        <p:tgtEl>
                                          <p:spTgt spid="6146"/>
                                        </p:tgtEl>
                                        <p:attrNameLst>
                                          <p:attrName>fill.on</p:attrName>
                                        </p:attrNameLst>
                                      </p:cBhvr>
                                      <p:to>
                                        <p:strVal val="true"/>
                                      </p:to>
                                    </p:set>
                                    <p:animScale>
                                      <p:cBhvr>
                                        <p:cTn id="15" dur="100" fill="hold">
                                          <p:stCondLst>
                                            <p:cond delay="0"/>
                                          </p:stCondLst>
                                        </p:cTn>
                                        <p:tgtEl>
                                          <p:spTgt spid="6146"/>
                                        </p:tgtEl>
                                      </p:cBhvr>
                                      <p:from x="100000" y="100000"/>
                                      <p:to x="100000" y="5000"/>
                                    </p:animScale>
                                    <p:animScale>
                                      <p:cBhvr>
                                        <p:cTn id="16" dur="100" fill="hold">
                                          <p:stCondLst>
                                            <p:cond delay="100"/>
                                          </p:stCondLst>
                                        </p:cTn>
                                        <p:tgtEl>
                                          <p:spTgt spid="6146"/>
                                        </p:tgtEl>
                                      </p:cBhvr>
                                      <p:from x="100000" y="5000"/>
                                      <p:to x="120000" y="150000"/>
                                    </p:animScale>
                                    <p:animScale>
                                      <p:cBhvr>
                                        <p:cTn id="17" dur="300" fill="hold">
                                          <p:stCondLst>
                                            <p:cond delay="700"/>
                                          </p:stCondLst>
                                        </p:cTn>
                                        <p:tgtEl>
                                          <p:spTgt spid="6146"/>
                                        </p:tgtEl>
                                      </p:cBhvr>
                                      <p:to x="120000" y="150000"/>
                                    </p:animScale>
                                  </p:childTnLst>
                                </p:cTn>
                              </p:par>
                              <p:par>
                                <p:cTn id="18" presetID="4" presetClass="entr" presetSubtype="32" fill="hold" nodeType="withEffect">
                                  <p:stCondLst>
                                    <p:cond delay="9000"/>
                                  </p:stCondLst>
                                  <p:childTnLst>
                                    <p:set>
                                      <p:cBhvr>
                                        <p:cTn id="19" dur="1" fill="hold">
                                          <p:stCondLst>
                                            <p:cond delay="0"/>
                                          </p:stCondLst>
                                        </p:cTn>
                                        <p:tgtEl>
                                          <p:spTgt spid="6147"/>
                                        </p:tgtEl>
                                        <p:attrNameLst>
                                          <p:attrName>style.visibility</p:attrName>
                                        </p:attrNameLst>
                                      </p:cBhvr>
                                      <p:to>
                                        <p:strVal val="visible"/>
                                      </p:to>
                                    </p:set>
                                    <p:animEffect transition="in" filter="box(out)">
                                      <p:cBhvr>
                                        <p:cTn id="20" dur="3000"/>
                                        <p:tgtEl>
                                          <p:spTgt spid="6147"/>
                                        </p:tgtEl>
                                      </p:cBhvr>
                                    </p:animEffect>
                                  </p:childTnLst>
                                  <p:subTnLst>
                                    <p:audio>
                                      <p:cMediaNode>
                                        <p:cTn display="0" masterRel="sameClick">
                                          <p:stCondLst>
                                            <p:cond evt="begin" delay="0">
                                              <p:tn val="18"/>
                                            </p:cond>
                                          </p:stCondLst>
                                          <p:endCondLst>
                                            <p:cond evt="onStopAudio" delay="0">
                                              <p:tgtEl>
                                                <p:sldTgt/>
                                              </p:tgtEl>
                                            </p:cond>
                                          </p:endCondLst>
                                        </p:cTn>
                                        <p:tgtEl>
                                          <p:sndTgt r:embed="rId4" name="EXPLODE.WAV"/>
                                        </p:tgtEl>
                                      </p:cMediaNode>
                                    </p:audio>
                                  </p:subTnLst>
                                </p:cTn>
                              </p:par>
                              <p:par>
                                <p:cTn id="21" presetID="34" presetClass="emph" presetSubtype="0" fill="hold" grpId="0" nodeType="withEffect">
                                  <p:stCondLst>
                                    <p:cond delay="0"/>
                                  </p:stCondLst>
                                  <p:iterate type="lt">
                                    <p:tmPct val="10000"/>
                                  </p:iterate>
                                  <p:childTnLst>
                                    <p:animMotion origin="layout" path="M 0.0 0.0 L 0.0 -0.07213" pathEditMode="relative">
                                      <p:cBhvr>
                                        <p:cTn id="22" dur="500" accel="50000" decel="50000" autoRev="1" fill="hold">
                                          <p:stCondLst>
                                            <p:cond delay="0"/>
                                          </p:stCondLst>
                                        </p:cTn>
                                        <p:tgtEl>
                                          <p:spTgt spid="6148"/>
                                        </p:tgtEl>
                                        <p:attrNameLst>
                                          <p:attrName>ppt_x</p:attrName>
                                          <p:attrName>ppt_y</p:attrName>
                                        </p:attrNameLst>
                                      </p:cBhvr>
                                    </p:animMotion>
                                    <p:animRot by="1500000">
                                      <p:cBhvr>
                                        <p:cTn id="23" dur="250" fill="hold">
                                          <p:stCondLst>
                                            <p:cond delay="0"/>
                                          </p:stCondLst>
                                        </p:cTn>
                                        <p:tgtEl>
                                          <p:spTgt spid="6148"/>
                                        </p:tgtEl>
                                        <p:attrNameLst>
                                          <p:attrName>r</p:attrName>
                                        </p:attrNameLst>
                                      </p:cBhvr>
                                    </p:animRot>
                                    <p:animRot by="-1499940">
                                      <p:cBhvr>
                                        <p:cTn id="24" dur="250" fill="hold">
                                          <p:stCondLst>
                                            <p:cond delay="250"/>
                                          </p:stCondLst>
                                        </p:cTn>
                                        <p:tgtEl>
                                          <p:spTgt spid="6148"/>
                                        </p:tgtEl>
                                        <p:attrNameLst>
                                          <p:attrName>r</p:attrName>
                                        </p:attrNameLst>
                                      </p:cBhvr>
                                    </p:animRot>
                                    <p:animRot by="-1499940">
                                      <p:cBhvr>
                                        <p:cTn id="25" dur="250" fill="hold">
                                          <p:stCondLst>
                                            <p:cond delay="500"/>
                                          </p:stCondLst>
                                        </p:cTn>
                                        <p:tgtEl>
                                          <p:spTgt spid="6148"/>
                                        </p:tgtEl>
                                        <p:attrNameLst>
                                          <p:attrName>r</p:attrName>
                                        </p:attrNameLst>
                                      </p:cBhvr>
                                    </p:animRot>
                                    <p:animRot by="1500000">
                                      <p:cBhvr>
                                        <p:cTn id="26" dur="250" fill="hold">
                                          <p:stCondLst>
                                            <p:cond delay="750"/>
                                          </p:stCondLst>
                                        </p:cTn>
                                        <p:tgtEl>
                                          <p:spTgt spid="6148"/>
                                        </p:tgtEl>
                                        <p:attrNameLst>
                                          <p:attrName>r</p:attrName>
                                        </p:attrNameLst>
                                      </p:cBhvr>
                                    </p:animRot>
                                  </p:childTnLst>
                                </p:cTn>
                              </p:par>
                              <p:par>
                                <p:cTn id="27" presetID="4" presetClass="entr" presetSubtype="32" fill="hold" nodeType="withEffect">
                                  <p:stCondLst>
                                    <p:cond delay="0"/>
                                  </p:stCondLst>
                                  <p:childTnLst>
                                    <p:set>
                                      <p:cBhvr>
                                        <p:cTn id="28" dur="1" fill="hold">
                                          <p:stCondLst>
                                            <p:cond delay="0"/>
                                          </p:stCondLst>
                                        </p:cTn>
                                        <p:tgtEl>
                                          <p:spTgt spid="6147"/>
                                        </p:tgtEl>
                                        <p:attrNameLst>
                                          <p:attrName>style.visibility</p:attrName>
                                        </p:attrNameLst>
                                      </p:cBhvr>
                                      <p:to>
                                        <p:strVal val="visible"/>
                                      </p:to>
                                    </p:set>
                                    <p:animEffect transition="in" filter="box(out)">
                                      <p:cBhvr>
                                        <p:cTn id="29" dur="2000"/>
                                        <p:tgtEl>
                                          <p:spTgt spid="6147"/>
                                        </p:tgtEl>
                                      </p:cBhvr>
                                    </p:animEffect>
                                  </p:childTnLst>
                                  <p:subTnLst>
                                    <p:audio>
                                      <p:cMediaNode>
                                        <p:cTn display="0" masterRel="sameClick">
                                          <p:stCondLst>
                                            <p:cond evt="begin" delay="0">
                                              <p:tn val="27"/>
                                            </p:cond>
                                          </p:stCondLst>
                                          <p:endCondLst>
                                            <p:cond evt="onStopAudio" delay="0">
                                              <p:tgtEl>
                                                <p:sldTgt/>
                                              </p:tgtEl>
                                            </p:cond>
                                          </p:endCondLst>
                                        </p:cTn>
                                        <p:tgtEl>
                                          <p:sndTgt r:embed="rId4" name="EXPLODE.WAV"/>
                                        </p:tgtEl>
                                      </p:cMediaNode>
                                    </p:audio>
                                  </p:subTnLst>
                                </p:cTn>
                              </p:par>
                              <p:par>
                                <p:cTn id="30" presetID="11" presetClass="entr" presetSubtype="0" fill="hold" nodeType="withEffect">
                                  <p:stCondLst>
                                    <p:cond delay="4000"/>
                                  </p:stCondLst>
                                  <p:childTnLst>
                                    <p:set>
                                      <p:cBhvr>
                                        <p:cTn id="31" dur="3000">
                                          <p:stCondLst>
                                            <p:cond delay="0"/>
                                          </p:stCondLst>
                                        </p:cTn>
                                        <p:tgtEl>
                                          <p:spTgt spid="614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P.jpg"/>
          <p:cNvPicPr/>
          <p:nvPr/>
        </p:nvPicPr>
        <p:blipFill>
          <a:blip r:embed="rId2" cstate="print"/>
          <a:stretch>
            <a:fillRect/>
          </a:stretch>
        </p:blipFill>
        <p:spPr>
          <a:xfrm>
            <a:off x="-749198" y="1127486"/>
            <a:ext cx="6461760" cy="5766613"/>
          </a:xfrm>
          <a:prstGeom prst="rect">
            <a:avLst/>
          </a:prstGeom>
        </p:spPr>
      </p:pic>
      <p:sp>
        <p:nvSpPr>
          <p:cNvPr id="37890" name="文本框 101"/>
          <p:cNvSpPr txBox="1"/>
          <p:nvPr/>
        </p:nvSpPr>
        <p:spPr>
          <a:xfrm>
            <a:off x="5181601" y="1127486"/>
            <a:ext cx="7010400" cy="1631216"/>
          </a:xfrm>
          <a:prstGeom prst="rect">
            <a:avLst/>
          </a:prstGeom>
          <a:solidFill>
            <a:srgbClr val="FFFF00"/>
          </a:solidFill>
          <a:ln w="9525">
            <a:noFill/>
          </a:ln>
        </p:spPr>
        <p:txBody>
          <a:bodyPr wrap="square" anchor="t">
            <a:spAutoFit/>
          </a:bodyPr>
          <a:lstStyle/>
          <a:p>
            <a:pPr indent="72000" eaLnBrk="0" hangingPunct="0"/>
            <a:r>
              <a:rPr lang="en-US" altLang="zh-CN" sz="2000" dirty="0"/>
              <a:t>Pulsar detection methods are diverse:  From ground telescope to space satellite,  multi-energy, multi-band, including Gamma Rays, X-rays, optics, radio;  Pulsar researches go into </a:t>
            </a:r>
            <a:r>
              <a:rPr lang="en-US" altLang="zh-CN" sz="2000" dirty="0" smtClean="0"/>
              <a:t>multi-messenger </a:t>
            </a:r>
            <a:r>
              <a:rPr lang="en-US" altLang="zh-CN" sz="2000" dirty="0"/>
              <a:t>era: </a:t>
            </a:r>
            <a:r>
              <a:rPr lang="en-US" altLang="zh-CN" sz="2000" dirty="0" smtClean="0"/>
              <a:t>electromagnetic</a:t>
            </a:r>
            <a:r>
              <a:rPr lang="en-US" altLang="zh-CN" sz="2000" dirty="0"/>
              <a:t>, gravitational waves, neutrinos, cosmic </a:t>
            </a:r>
            <a:r>
              <a:rPr lang="en-US" altLang="zh-CN" sz="2000" dirty="0" smtClean="0"/>
              <a:t>rays</a:t>
            </a:r>
            <a:endParaRPr lang="zh-CN" altLang="en-US" sz="2000" dirty="0">
              <a:latin typeface="Arial" panose="020B0604020202020204" pitchFamily="34" charset="0"/>
            </a:endParaRPr>
          </a:p>
        </p:txBody>
      </p:sp>
      <p:sp>
        <p:nvSpPr>
          <p:cNvPr id="2" name="文本框 1"/>
          <p:cNvSpPr txBox="1"/>
          <p:nvPr/>
        </p:nvSpPr>
        <p:spPr>
          <a:xfrm>
            <a:off x="164124" y="249836"/>
            <a:ext cx="11330588" cy="646331"/>
          </a:xfrm>
          <a:prstGeom prst="rect">
            <a:avLst/>
          </a:prstGeom>
          <a:solidFill>
            <a:srgbClr val="FFC000"/>
          </a:solidFill>
        </p:spPr>
        <p:txBody>
          <a:bodyPr wrap="square" rtlCol="0" anchor="t">
            <a:spAutoFit/>
          </a:bodyPr>
          <a:lstStyle/>
          <a:p>
            <a:pPr algn="ctr"/>
            <a:r>
              <a:rPr lang="en-US" altLang="zh-CN" sz="3600" dirty="0" smtClean="0">
                <a:latin typeface="+mn-ea"/>
              </a:rPr>
              <a:t>Pulsar </a:t>
            </a:r>
            <a:r>
              <a:rPr lang="en-US" altLang="zh-CN" sz="3600" dirty="0">
                <a:latin typeface="+mn-ea"/>
              </a:rPr>
              <a:t>observations for 55 years: </a:t>
            </a:r>
            <a:r>
              <a:rPr lang="en-US" altLang="zh-CN" sz="3600" dirty="0" smtClean="0">
                <a:latin typeface="+mn-ea"/>
              </a:rPr>
              <a:t>number &gt; </a:t>
            </a:r>
            <a:r>
              <a:rPr lang="en-US" altLang="zh-CN" sz="3600" dirty="0">
                <a:latin typeface="+mn-ea"/>
              </a:rPr>
              <a:t>4,000 </a:t>
            </a:r>
            <a:r>
              <a:rPr lang="en-US" altLang="zh-CN" sz="3600" dirty="0" smtClean="0">
                <a:latin typeface="+mn-ea"/>
              </a:rPr>
              <a:t> </a:t>
            </a:r>
            <a:endParaRPr kumimoji="0" lang="en-US" altLang="zh-CN" sz="3600" kern="1200" cap="none" spc="0" normalizeH="0" baseline="0" noProof="1">
              <a:effectLst>
                <a:outerShdw blurRad="38100" dist="38100" dir="2700000">
                  <a:srgbClr val="C0C0C0"/>
                </a:outerShdw>
              </a:effectLst>
              <a:latin typeface="+mn-ea"/>
              <a:cs typeface="微软雅黑" panose="020B0503020204020204" charset="-122"/>
              <a:sym typeface="+mn-ea"/>
            </a:endParaRPr>
          </a:p>
        </p:txBody>
      </p:sp>
      <p:sp>
        <p:nvSpPr>
          <p:cNvPr id="6" name="文本框 101"/>
          <p:cNvSpPr txBox="1"/>
          <p:nvPr/>
        </p:nvSpPr>
        <p:spPr>
          <a:xfrm>
            <a:off x="7583424" y="5994440"/>
            <a:ext cx="3911287" cy="646331"/>
          </a:xfrm>
          <a:prstGeom prst="rect">
            <a:avLst/>
          </a:prstGeom>
          <a:solidFill>
            <a:srgbClr val="FFFF00"/>
          </a:solidFill>
          <a:ln w="9525">
            <a:noFill/>
          </a:ln>
        </p:spPr>
        <p:txBody>
          <a:bodyPr wrap="square" anchor="t">
            <a:spAutoFit/>
          </a:bodyPr>
          <a:lstStyle/>
          <a:p>
            <a:pPr indent="304800" eaLnBrk="0" hangingPunct="0"/>
            <a:r>
              <a:rPr lang="en-US" altLang="zh-CN" dirty="0" smtClean="0"/>
              <a:t>Jocelyn Bell was interviewed by China president Xi Jinping in 2012</a:t>
            </a:r>
            <a:endParaRPr lang="zh-CN" altLang="en-US" dirty="0">
              <a:latin typeface="Arial" panose="020B0604020202020204" pitchFamily="34" charset="0"/>
            </a:endParaRPr>
          </a:p>
        </p:txBody>
      </p:sp>
      <p:pic>
        <p:nvPicPr>
          <p:cNvPr id="7" name="图片 6" descr="IMG_256"/>
          <p:cNvPicPr/>
          <p:nvPr/>
        </p:nvPicPr>
        <p:blipFill>
          <a:blip r:embed="rId3"/>
          <a:stretch>
            <a:fillRect/>
          </a:stretch>
        </p:blipFill>
        <p:spPr>
          <a:xfrm>
            <a:off x="7479760" y="3165231"/>
            <a:ext cx="4219871" cy="2753303"/>
          </a:xfrm>
          <a:prstGeom prst="rect">
            <a:avLst/>
          </a:prstGeom>
          <a:noFill/>
          <a:ln w="9525">
            <a:noFill/>
          </a:ln>
        </p:spPr>
      </p:pic>
      <p:pic>
        <p:nvPicPr>
          <p:cNvPr id="9" name="Picture 8" descr="https://tse1-mm.cn.bing.net/th/id/OIP-C.KzEyw9davAQesC2UCtkOHwHaFG?w=262&amp;h=180&amp;c=7&amp;r=0&amp;o=5&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284" y="3165231"/>
            <a:ext cx="1852422" cy="127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park-day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1" y="4648056"/>
            <a:ext cx="18288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1"/>
          <p:cNvSpPr txBox="1"/>
          <p:nvPr/>
        </p:nvSpPr>
        <p:spPr>
          <a:xfrm>
            <a:off x="49239" y="1308487"/>
            <a:ext cx="4864886" cy="369332"/>
          </a:xfrm>
          <a:prstGeom prst="rect">
            <a:avLst/>
          </a:prstGeom>
          <a:solidFill>
            <a:srgbClr val="FFFF00"/>
          </a:solidFill>
          <a:ln w="9525">
            <a:noFill/>
          </a:ln>
        </p:spPr>
        <p:txBody>
          <a:bodyPr wrap="square" anchor="t">
            <a:spAutoFit/>
          </a:bodyPr>
          <a:lstStyle/>
          <a:p>
            <a:pPr eaLnBrk="0" hangingPunct="0"/>
            <a:r>
              <a:rPr lang="en-US" altLang="zh-CN" dirty="0" smtClean="0"/>
              <a:t>Pulsar magnetic field vs spin period diagram</a:t>
            </a:r>
            <a:endParaRPr lang="zh-CN"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50800" dist="38100" dir="2700000" algn="tl" rotWithShape="0">
            <a:prstClr val="black">
              <a:alpha val="40000"/>
            </a:prstClr>
          </a:outerShdw>
        </a:effectLst>
      </a:spPr>
      <a:bodyPr anchor="ctr">
        <a:scene3d>
          <a:camera prst="orthographicFront"/>
          <a:lightRig rig="threePt" dir="t"/>
        </a:scene3d>
        <a:sp3d contourW="12700">
          <a:contourClr>
            <a:srgbClr val="FFFFFF"/>
          </a:contourClr>
        </a:sp3d>
      </a:bodyPr>
      <a:lstStyle>
        <a:defPPr marL="0" marR="0" lvl="0" indent="0" algn="ctr" defTabSz="913765" rtl="0" eaLnBrk="1" fontAlgn="auto" latinLnBrk="0" hangingPunct="1">
          <a:lnSpc>
            <a:spcPct val="100000"/>
          </a:lnSpc>
          <a:spcBef>
            <a:spcPts val="0"/>
          </a:spcBef>
          <a:spcAft>
            <a:spcPts val="0"/>
          </a:spcAft>
          <a:buClrTx/>
          <a:buSzTx/>
          <a:buFontTx/>
          <a:buNone/>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1373</TotalTime>
  <Words>1927</Words>
  <Application>Microsoft Office PowerPoint</Application>
  <PresentationFormat>宽屏</PresentationFormat>
  <Paragraphs>148</Paragraphs>
  <Slides>25</Slides>
  <Notes>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40" baseType="lpstr">
      <vt:lpstr>MS PGothic</vt:lpstr>
      <vt:lpstr>黑体</vt:lpstr>
      <vt:lpstr>华文楷体</vt:lpstr>
      <vt:lpstr>华文宋体</vt:lpstr>
      <vt:lpstr>楷体</vt:lpstr>
      <vt:lpstr>楷体_GB2312</vt:lpstr>
      <vt:lpstr>宋体</vt:lpstr>
      <vt:lpstr>微软雅黑</vt:lpstr>
      <vt:lpstr>Arial</vt:lpstr>
      <vt:lpstr>Calibri</vt:lpstr>
      <vt:lpstr>Times New Roman</vt:lpstr>
      <vt:lpstr>Verdana</vt:lpstr>
      <vt:lpstr>Wingdings</vt:lpstr>
      <vt:lpstr>Office 主题​​</vt:lpstr>
      <vt:lpstr>Microsoft PowerPoint 97-2003 模板</vt:lpstr>
      <vt:lpstr> New Horizon of Gravitational Wave  based on pulsar observations by FAST telescope </vt:lpstr>
      <vt:lpstr>Out look of Talk</vt:lpstr>
      <vt:lpstr>PowerPoint 演示文稿</vt:lpstr>
      <vt:lpstr>China FAST vs US Arecibo Telescope comparison as 500m:305m ?</vt:lpstr>
      <vt:lpstr>FAST-Arecibo：  Arecibo 305 meters diameter radio telescope was accidently collapsed, once the symbol of the American Dream that created lots of world first! On December 1, 2020, all three supporting towers of Arecibo suddenly broke, and the 900-ton receiver platform fell directly onto the telescope's reflecting panel, damaging the antenna and completely destroying the electronic equipment, the world was in an uproar; However, what are the questions and revelations?</vt:lpstr>
      <vt:lpstr>PowerPoint 演示文稿</vt:lpstr>
      <vt:lpstr> 2.   Pulsar sciences：脉冲星科学  pulsar is one of the most important astronomical discoveries of the twentieth century</vt:lpstr>
      <vt:lpstr>脉冲星？如何形成？ How to form a pulsar ？ On July 4, 1054， astronomers in Song Dynasty  recorded the Taurus “Tianguan Star” event, a rare world-class historical event in which a supernova exploded at the center of its remnant, leave behind a pulsar (rotating neutron star)， with period of 33 milliseconds. </vt:lpstr>
      <vt:lpstr>PowerPoint 演示文稿</vt:lpstr>
      <vt:lpstr>PowerPoint 演示文稿</vt:lpstr>
      <vt:lpstr>PowerPoint 演示文稿</vt:lpstr>
      <vt:lpstr>PowerPoint 演示文稿</vt:lpstr>
      <vt:lpstr>Global Gravitational Wave Detectors</vt:lpstr>
      <vt:lpstr>PowerPoint 演示文稿</vt:lpstr>
      <vt:lpstr>1.  Parkes Pulsar Timing Array-- PPTA 澳大利亚帕克斯脉冲星计时阵列  2.  NanoGrav North American NanoHertz GW Obs 美国脉冲星阵列引力波探测  3. The European Pulsar Timing Array (EPTA)  欧洲脉冲星阵列引力波探测  4. China pulsar array for GW  中国脉冲星阵列引力波探测 </vt:lpstr>
      <vt:lpstr>    A letter from China president      Xi   Jinping  to FAST team  </vt:lpstr>
      <vt:lpstr>PowerPoint 演示文稿</vt:lpstr>
      <vt:lpstr>  Thanks very much </vt:lpstr>
      <vt:lpstr>PowerPoint 演示文稿</vt:lpstr>
      <vt:lpstr>南仁东之问：外星人是人吗 ？</vt:lpstr>
      <vt:lpstr>报告人简介：</vt:lpstr>
      <vt:lpstr>报告简介：</vt:lpstr>
      <vt:lpstr>PowerPoint 演示文稿</vt:lpstr>
      <vt:lpstr> 3. FAST建设意义：贵州社会效益 </vt:lpstr>
      <vt:lpstr>FAST建设的能源考虑，煤水电每天运行费用电费十万元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信创工程监理规范编制 工作汇报</dc:title>
  <dc:creator>王贵</dc:creator>
  <cp:lastModifiedBy>zhangcm</cp:lastModifiedBy>
  <cp:revision>1542</cp:revision>
  <dcterms:created xsi:type="dcterms:W3CDTF">2020-10-18T12:51:00Z</dcterms:created>
  <dcterms:modified xsi:type="dcterms:W3CDTF">2023-05-19T04:22:56Z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7F49AF9336AF46229D1B5896DBBCD1A4</vt:lpwstr>
  </property>
</Properties>
</file>